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1"/>
  </p:sldMasterIdLst>
  <p:notesMasterIdLst>
    <p:notesMasterId r:id="rId34"/>
  </p:notesMasterIdLst>
  <p:sldIdLst>
    <p:sldId id="256" r:id="rId2"/>
    <p:sldId id="313" r:id="rId3"/>
    <p:sldId id="306" r:id="rId4"/>
    <p:sldId id="308" r:id="rId5"/>
    <p:sldId id="309" r:id="rId6"/>
    <p:sldId id="310" r:id="rId7"/>
    <p:sldId id="329" r:id="rId8"/>
    <p:sldId id="339" r:id="rId9"/>
    <p:sldId id="311" r:id="rId10"/>
    <p:sldId id="312" r:id="rId11"/>
    <p:sldId id="338" r:id="rId12"/>
    <p:sldId id="314" r:id="rId13"/>
    <p:sldId id="332" r:id="rId14"/>
    <p:sldId id="315" r:id="rId15"/>
    <p:sldId id="316" r:id="rId16"/>
    <p:sldId id="317" r:id="rId17"/>
    <p:sldId id="318" r:id="rId18"/>
    <p:sldId id="319" r:id="rId19"/>
    <p:sldId id="335" r:id="rId20"/>
    <p:sldId id="320" r:id="rId21"/>
    <p:sldId id="323" r:id="rId22"/>
    <p:sldId id="324" r:id="rId23"/>
    <p:sldId id="325" r:id="rId24"/>
    <p:sldId id="327" r:id="rId25"/>
    <p:sldId id="328" r:id="rId26"/>
    <p:sldId id="322" r:id="rId27"/>
    <p:sldId id="331" r:id="rId28"/>
    <p:sldId id="333" r:id="rId29"/>
    <p:sldId id="337" r:id="rId30"/>
    <p:sldId id="336" r:id="rId31"/>
    <p:sldId id="341" r:id="rId32"/>
    <p:sldId id="34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C48AA63-8521-4C14-A9F9-C9B38FB785BE}">
          <p14:sldIdLst>
            <p14:sldId id="256"/>
            <p14:sldId id="313"/>
            <p14:sldId id="306"/>
            <p14:sldId id="308"/>
            <p14:sldId id="309"/>
            <p14:sldId id="310"/>
            <p14:sldId id="329"/>
            <p14:sldId id="339"/>
            <p14:sldId id="311"/>
            <p14:sldId id="312"/>
            <p14:sldId id="338"/>
            <p14:sldId id="314"/>
            <p14:sldId id="332"/>
            <p14:sldId id="315"/>
            <p14:sldId id="316"/>
            <p14:sldId id="317"/>
            <p14:sldId id="318"/>
            <p14:sldId id="319"/>
            <p14:sldId id="335"/>
            <p14:sldId id="320"/>
            <p14:sldId id="323"/>
            <p14:sldId id="324"/>
            <p14:sldId id="325"/>
            <p14:sldId id="327"/>
            <p14:sldId id="328"/>
            <p14:sldId id="322"/>
            <p14:sldId id="331"/>
            <p14:sldId id="333"/>
            <p14:sldId id="337"/>
            <p14:sldId id="336"/>
            <p14:sldId id="341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0" autoAdjust="0"/>
    <p:restoredTop sz="78254" autoAdjust="0"/>
  </p:normalViewPr>
  <p:slideViewPr>
    <p:cSldViewPr snapToGrid="0">
      <p:cViewPr varScale="1">
        <p:scale>
          <a:sx n="124" d="100"/>
          <a:sy n="124" d="100"/>
        </p:scale>
        <p:origin x="120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gl-E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3978-A7CF-4E2D-95FC-041947D5330B}" type="datetimeFigureOut">
              <a:rPr lang="gl-ES" smtClean="0"/>
              <a:t>25/12/2017</a:t>
            </a:fld>
            <a:endParaRPr lang="gl-E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gl-E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gl-E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gl-E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143B4-56F8-4B54-B1E3-55F89E16559A}" type="slidenum">
              <a:rPr lang="gl-ES" smtClean="0"/>
              <a:t>‹#›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394863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GAP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Global Average Pooling</a:t>
            </a:r>
            <a:r>
              <a:rPr lang="ko-KR" altLang="en-US" baseline="0" dirty="0" smtClean="0"/>
              <a:t>으로 </a:t>
            </a:r>
            <a:endParaRPr lang="ko-KR" altLang="en-US" dirty="0" smtClean="0"/>
          </a:p>
          <a:p>
            <a:r>
              <a:rPr lang="en-US" altLang="ko-KR" baseline="0" dirty="0" smtClean="0"/>
              <a:t>Max-pooling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2x2 max-polling</a:t>
            </a:r>
            <a:r>
              <a:rPr lang="ko-KR" altLang="en-US" baseline="0" dirty="0" smtClean="0"/>
              <a:t>을 이용해 </a:t>
            </a:r>
            <a:r>
              <a:rPr lang="en-US" altLang="ko-KR" baseline="0" dirty="0" smtClean="0"/>
              <a:t>dimension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H x W x C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H/2 x W/2 x C</a:t>
            </a:r>
            <a:r>
              <a:rPr lang="ko-KR" altLang="en-US" baseline="0" dirty="0" smtClean="0"/>
              <a:t>의 형태로 줄였는데</a:t>
            </a:r>
            <a:endParaRPr lang="en-US" altLang="ko-KR" baseline="0" dirty="0" smtClean="0"/>
          </a:p>
          <a:p>
            <a:r>
              <a:rPr lang="en-US" altLang="ko-KR" baseline="0" dirty="0" smtClean="0"/>
              <a:t>GAP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feature map H x W x C</a:t>
            </a:r>
            <a:r>
              <a:rPr lang="ko-KR" altLang="en-US" baseline="0" dirty="0" smtClean="0"/>
              <a:t>를 전부 </a:t>
            </a:r>
            <a:r>
              <a:rPr lang="en-US" altLang="ko-KR" baseline="0" dirty="0" smtClean="0"/>
              <a:t>pooling</a:t>
            </a:r>
            <a:r>
              <a:rPr lang="ko-KR" altLang="en-US" baseline="0" dirty="0" smtClean="0"/>
              <a:t>하여 </a:t>
            </a:r>
            <a:r>
              <a:rPr lang="en-US" altLang="ko-KR" baseline="0" dirty="0" smtClean="0"/>
              <a:t>1 x 1 x C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mapping</a:t>
            </a:r>
            <a:r>
              <a:rPr lang="ko-KR" altLang="en-US" baseline="0" dirty="0" smtClean="0"/>
              <a:t>시킨다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즉 </a:t>
            </a:r>
            <a:r>
              <a:rPr lang="en-US" altLang="ko-KR" baseline="0" dirty="0" smtClean="0"/>
              <a:t>feature map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GAP</a:t>
            </a:r>
            <a:r>
              <a:rPr lang="ko-KR" altLang="en-US" baseline="0" dirty="0" smtClean="0"/>
              <a:t>를 통해 하나의 </a:t>
            </a:r>
            <a:r>
              <a:rPr lang="en-US" altLang="ko-KR" baseline="0" dirty="0" smtClean="0"/>
              <a:t>neuron</a:t>
            </a:r>
            <a:r>
              <a:rPr lang="ko-KR" altLang="en-US" baseline="0" dirty="0" smtClean="0"/>
              <a:t>이 되며 </a:t>
            </a:r>
            <a:r>
              <a:rPr lang="en-US" altLang="ko-KR" baseline="0" dirty="0" smtClean="0"/>
              <a:t>neuron</a:t>
            </a:r>
            <a:r>
              <a:rPr lang="ko-KR" altLang="en-US" baseline="0" dirty="0" smtClean="0"/>
              <a:t>들에 적절한 </a:t>
            </a:r>
            <a:r>
              <a:rPr lang="en-US" altLang="ko-KR" baseline="0" dirty="0" smtClean="0"/>
              <a:t>weight</a:t>
            </a:r>
            <a:r>
              <a:rPr lang="ko-KR" altLang="en-US" baseline="0" dirty="0" smtClean="0"/>
              <a:t>를 준 </a:t>
            </a:r>
            <a:r>
              <a:rPr lang="en-US" altLang="ko-KR" baseline="0" dirty="0" smtClean="0"/>
              <a:t>FC layer</a:t>
            </a:r>
            <a:r>
              <a:rPr lang="ko-KR" altLang="en-US" baseline="0" dirty="0" smtClean="0"/>
              <a:t>를 학습시켜서 </a:t>
            </a:r>
            <a:r>
              <a:rPr lang="en-US" altLang="ko-KR" baseline="0" dirty="0" smtClean="0"/>
              <a:t>classification</a:t>
            </a:r>
            <a:r>
              <a:rPr lang="ko-KR" altLang="en-US" baseline="0" dirty="0" smtClean="0"/>
              <a:t>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</a:t>
            </a:r>
            <a:r>
              <a:rPr lang="en-US" altLang="ko-KR" baseline="0" dirty="0" err="1" smtClean="0"/>
              <a:t>heatmap</a:t>
            </a:r>
            <a:r>
              <a:rPr lang="ko-KR" altLang="en-US" baseline="0" dirty="0" smtClean="0"/>
              <a:t>을 생성할 때는 해당</a:t>
            </a:r>
            <a:r>
              <a:rPr lang="en-US" altLang="ko-KR" baseline="0" dirty="0" smtClean="0"/>
              <a:t> class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분류시킨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FC layer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weight</a:t>
            </a:r>
            <a:r>
              <a:rPr lang="ko-KR" altLang="en-US" baseline="0" dirty="0" smtClean="0"/>
              <a:t>를 각 </a:t>
            </a:r>
            <a:r>
              <a:rPr lang="en-US" altLang="ko-KR" baseline="0" dirty="0" smtClean="0"/>
              <a:t>feature map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weight</a:t>
            </a:r>
            <a:r>
              <a:rPr lang="ko-KR" altLang="en-US" baseline="0" dirty="0" smtClean="0"/>
              <a:t>를 줘서 뽑아 낸다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143B4-56F8-4B54-B1E3-55F89E16559A}" type="slidenum">
              <a:rPr lang="gl-ES" smtClean="0"/>
              <a:t>8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35542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DD49-8468-4185-9662-2E99394B2902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48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2453-4D91-4358-BABB-22A51F3BEBF0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0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B002-6BE9-4937-A528-139EB167008D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93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AD1-470C-4BD6-8287-7457C09521A1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CE0D4-48BA-4ADA-AD99-05B5919E11C7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58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8C28A-0A7B-4F8D-944A-1C3A3553B75D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7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BFA-13F5-4BB2-BCCA-400055C956D3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9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FCA4-33DE-49C7-8CFC-508E785995ED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82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99349-9099-47F9-A651-7F6002670B14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6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EA02AA8-C3F5-4007-B090-0A6A0CD611F2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0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E75B-F2AA-4E0A-BE91-C2D1F89B15BA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3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A3EC97-B268-4477-B11D-69526C30019C}" type="datetime1">
              <a:rPr lang="en-US" smtClean="0"/>
              <a:t>12/25/2017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52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Malware Detection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0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기존 연구의 문제점 </a:t>
            </a:r>
            <a:r>
              <a:rPr lang="en-US" altLang="ko-KR" b="1" dirty="0"/>
              <a:t>: </a:t>
            </a:r>
            <a:r>
              <a:rPr lang="ko-KR" altLang="en-US" b="1" dirty="0"/>
              <a:t>해결 방안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950909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 smtClean="0"/>
              <a:t>R-CNN</a:t>
            </a:r>
          </a:p>
          <a:p>
            <a:pPr lvl="2"/>
            <a:r>
              <a:rPr lang="ko-KR" altLang="en-US" sz="2400" dirty="0" smtClean="0"/>
              <a:t>이미지 전체에서 </a:t>
            </a:r>
            <a:r>
              <a:rPr lang="en-US" altLang="ko-KR" sz="2400" dirty="0" smtClean="0"/>
              <a:t>class</a:t>
            </a:r>
            <a:r>
              <a:rPr lang="ko-KR" altLang="en-US" sz="2400" dirty="0" smtClean="0"/>
              <a:t>에 해당하는 객체를 찾고 객체 영역을 출력한다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226" y="3312076"/>
            <a:ext cx="2438400" cy="243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50226" y="575047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이진 파일 이미지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2372" y="57423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R-CNN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372" y="331207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ea"/>
              </a:rPr>
              <a:t>Library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2400" dirty="0" smtClean="0"/>
              <a:t>Faster R-CNN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409420" y="5869094"/>
            <a:ext cx="11434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Ren, </a:t>
            </a:r>
            <a:r>
              <a:rPr lang="en-US" altLang="ko-KR" dirty="0" err="1"/>
              <a:t>Shaoqing</a:t>
            </a:r>
            <a:r>
              <a:rPr lang="en-US" altLang="ko-KR" dirty="0"/>
              <a:t>, et al</a:t>
            </a:r>
            <a:r>
              <a:rPr lang="en-US" altLang="ko-KR" dirty="0" smtClean="0"/>
              <a:t>.,</a:t>
            </a:r>
            <a:r>
              <a:rPr lang="en-US" altLang="ko-KR" dirty="0"/>
              <a:t> </a:t>
            </a:r>
            <a:r>
              <a:rPr lang="en-US" altLang="ko-KR" dirty="0" smtClean="0">
                <a:solidFill>
                  <a:srgbClr val="000000"/>
                </a:solidFill>
              </a:rPr>
              <a:t>“Faster </a:t>
            </a:r>
            <a:r>
              <a:rPr lang="en-US" altLang="ko-KR" dirty="0">
                <a:solidFill>
                  <a:srgbClr val="000000"/>
                </a:solidFill>
              </a:rPr>
              <a:t>R-CNN: Towards Real-Time Object Detection with </a:t>
            </a:r>
            <a:r>
              <a:rPr lang="en-US" altLang="ko-KR" dirty="0" smtClean="0">
                <a:solidFill>
                  <a:srgbClr val="000000"/>
                </a:solidFill>
              </a:rPr>
              <a:t>Region </a:t>
            </a:r>
            <a:r>
              <a:rPr lang="en-US" altLang="ko-KR" dirty="0">
                <a:solidFill>
                  <a:srgbClr val="000000"/>
                </a:solidFill>
              </a:rPr>
              <a:t>Proposal </a:t>
            </a:r>
            <a:r>
              <a:rPr lang="en-US" altLang="ko-KR" dirty="0" smtClean="0">
                <a:solidFill>
                  <a:srgbClr val="000000"/>
                </a:solidFill>
              </a:rPr>
              <a:t>Networks,” CVPR 2015.</a:t>
            </a:r>
            <a:endParaRPr lang="en-US" altLang="ko-KR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026" name="Picture 2" descr="Faster rcn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00" y="2254382"/>
            <a:ext cx="3417759" cy="35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79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ko-KR" b="1" dirty="0" smtClean="0">
                <a:latin typeface="+mj-ea"/>
              </a:rPr>
              <a:t>Dataset</a:t>
            </a:r>
            <a:endParaRPr lang="en-US" altLang="ko-KR" b="1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altLang="ko-KR" sz="2800" b="1" dirty="0" smtClean="0">
                <a:latin typeface="+mj-ea"/>
                <a:ea typeface="+mj-ea"/>
              </a:rPr>
              <a:t>Virus  - </a:t>
            </a:r>
            <a:r>
              <a:rPr lang="en-US" altLang="ko-KR" sz="2800" dirty="0" smtClean="0">
                <a:latin typeface="+mj-ea"/>
                <a:ea typeface="+mj-ea"/>
              </a:rPr>
              <a:t>20,462</a:t>
            </a:r>
            <a:r>
              <a:rPr lang="ko-KR" altLang="en-US" sz="2800" dirty="0" smtClean="0">
                <a:latin typeface="+mj-ea"/>
                <a:ea typeface="+mj-ea"/>
              </a:rPr>
              <a:t>개</a:t>
            </a:r>
            <a:endParaRPr lang="en-US" altLang="ko-KR" sz="2800" dirty="0" smtClean="0">
              <a:latin typeface="+mj-ea"/>
              <a:ea typeface="+mj-ea"/>
            </a:endParaRPr>
          </a:p>
          <a:p>
            <a:pPr lvl="1"/>
            <a:endParaRPr lang="en-US" altLang="ko-KR" sz="2800" dirty="0" smtClean="0">
              <a:latin typeface="+mj-ea"/>
              <a:ea typeface="+mj-ea"/>
            </a:endParaRPr>
          </a:p>
          <a:p>
            <a:pPr lvl="1"/>
            <a:endParaRPr lang="en-US" altLang="ko-KR" sz="2800" dirty="0" smtClean="0">
              <a:latin typeface="+mj-ea"/>
              <a:ea typeface="+mj-ea"/>
            </a:endParaRPr>
          </a:p>
          <a:p>
            <a:pPr lvl="1"/>
            <a:r>
              <a:rPr lang="en-US" altLang="ko-KR" sz="2800" b="1" dirty="0" smtClean="0">
                <a:latin typeface="+mj-ea"/>
                <a:ea typeface="+mj-ea"/>
              </a:rPr>
              <a:t>White – </a:t>
            </a:r>
            <a:r>
              <a:rPr lang="en-US" altLang="ko-KR" sz="2800" dirty="0" smtClean="0">
                <a:latin typeface="+mj-ea"/>
                <a:ea typeface="+mj-ea"/>
              </a:rPr>
              <a:t>19,766</a:t>
            </a:r>
            <a:r>
              <a:rPr lang="ko-KR" altLang="en-US" sz="2800" dirty="0" smtClean="0">
                <a:latin typeface="+mj-ea"/>
                <a:ea typeface="+mj-ea"/>
              </a:rPr>
              <a:t>개</a:t>
            </a:r>
            <a:endParaRPr lang="en-US" altLang="ko-KR" sz="2800" dirty="0" smtClean="0">
              <a:latin typeface="+mj-ea"/>
              <a:ea typeface="+mj-ea"/>
            </a:endParaRPr>
          </a:p>
          <a:p>
            <a:pPr lvl="1"/>
            <a:endParaRPr lang="en-US" altLang="ko-KR" sz="2800" dirty="0">
              <a:latin typeface="+mj-ea"/>
              <a:ea typeface="+mj-ea"/>
            </a:endParaRPr>
          </a:p>
          <a:p>
            <a:pPr lvl="1"/>
            <a:endParaRPr lang="en-US" altLang="ko-KR" sz="2800" dirty="0" smtClean="0">
              <a:latin typeface="+mj-ea"/>
              <a:ea typeface="+mj-ea"/>
            </a:endParaRPr>
          </a:p>
          <a:p>
            <a:pPr marL="201168" lvl="1" indent="0">
              <a:buNone/>
            </a:pPr>
            <a:r>
              <a:rPr lang="ko-KR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총 </a:t>
            </a:r>
            <a:r>
              <a:rPr lang="en-US" altLang="ko-KR" sz="2800" b="1" dirty="0" smtClean="0">
                <a:solidFill>
                  <a:srgbClr val="FF0000"/>
                </a:solidFill>
                <a:latin typeface="+mj-ea"/>
                <a:ea typeface="+mj-ea"/>
              </a:rPr>
              <a:t>40,228</a:t>
            </a:r>
            <a:r>
              <a:rPr lang="ko-KR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개의 데이터로 </a:t>
            </a:r>
            <a:r>
              <a:rPr lang="ko-KR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구성</a:t>
            </a:r>
            <a:endParaRPr lang="en-US" altLang="ko-KR" sz="28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201168" lvl="1" indent="0">
              <a:buNone/>
            </a:pPr>
            <a:endParaRPr lang="en-US" altLang="ko-KR" sz="2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01168" lvl="1" indent="0">
              <a:buNone/>
            </a:pPr>
            <a:r>
              <a:rPr lang="en-US" altLang="ko-KR" sz="2800" b="1" dirty="0" smtClean="0">
                <a:solidFill>
                  <a:schemeClr val="bg1"/>
                </a:solidFill>
                <a:latin typeface="+mj-ea"/>
                <a:ea typeface="+mj-ea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237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ko-KR" b="1" dirty="0">
                <a:latin typeface="+mj-ea"/>
              </a:rPr>
              <a:t>Dataset</a:t>
            </a:r>
            <a:endParaRPr lang="en-US" altLang="ko-KR" b="1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altLang="ko-KR" sz="2800" b="1" dirty="0" smtClean="0">
                <a:latin typeface="+mj-ea"/>
                <a:ea typeface="+mj-ea"/>
              </a:rPr>
              <a:t>Virus  - </a:t>
            </a:r>
            <a:r>
              <a:rPr lang="en-US" altLang="ko-KR" sz="2800" dirty="0" smtClean="0">
                <a:latin typeface="+mj-ea"/>
                <a:ea typeface="+mj-ea"/>
              </a:rPr>
              <a:t>20,462</a:t>
            </a:r>
            <a:r>
              <a:rPr lang="ko-KR" altLang="en-US" sz="2800" dirty="0" smtClean="0">
                <a:latin typeface="+mj-ea"/>
                <a:ea typeface="+mj-ea"/>
              </a:rPr>
              <a:t>개</a:t>
            </a:r>
            <a:endParaRPr lang="en-US" altLang="ko-KR" sz="2800" dirty="0" smtClean="0">
              <a:latin typeface="+mj-ea"/>
              <a:ea typeface="+mj-ea"/>
            </a:endParaRPr>
          </a:p>
          <a:p>
            <a:pPr lvl="1"/>
            <a:endParaRPr lang="en-US" altLang="ko-KR" sz="2800" dirty="0" smtClean="0">
              <a:latin typeface="+mj-ea"/>
              <a:ea typeface="+mj-ea"/>
            </a:endParaRPr>
          </a:p>
          <a:p>
            <a:pPr lvl="1"/>
            <a:endParaRPr lang="en-US" altLang="ko-KR" sz="2800" dirty="0" smtClean="0">
              <a:latin typeface="+mj-ea"/>
              <a:ea typeface="+mj-ea"/>
            </a:endParaRPr>
          </a:p>
          <a:p>
            <a:pPr lvl="1"/>
            <a:r>
              <a:rPr lang="en-US" altLang="ko-KR" sz="2800" b="1" dirty="0" smtClean="0">
                <a:latin typeface="+mj-ea"/>
                <a:ea typeface="+mj-ea"/>
              </a:rPr>
              <a:t>White – </a:t>
            </a:r>
            <a:r>
              <a:rPr lang="en-US" altLang="ko-KR" sz="2800" dirty="0" smtClean="0">
                <a:latin typeface="+mj-ea"/>
                <a:ea typeface="+mj-ea"/>
              </a:rPr>
              <a:t>19,766</a:t>
            </a:r>
            <a:r>
              <a:rPr lang="ko-KR" altLang="en-US" sz="2800" dirty="0" smtClean="0">
                <a:latin typeface="+mj-ea"/>
                <a:ea typeface="+mj-ea"/>
              </a:rPr>
              <a:t>개</a:t>
            </a:r>
            <a:endParaRPr lang="en-US" altLang="ko-KR" sz="2800" dirty="0" smtClean="0">
              <a:latin typeface="+mj-ea"/>
              <a:ea typeface="+mj-ea"/>
            </a:endParaRPr>
          </a:p>
          <a:p>
            <a:pPr lvl="1"/>
            <a:endParaRPr lang="en-US" altLang="ko-KR" sz="2800" dirty="0">
              <a:latin typeface="+mj-ea"/>
              <a:ea typeface="+mj-ea"/>
            </a:endParaRPr>
          </a:p>
          <a:p>
            <a:pPr lvl="1"/>
            <a:endParaRPr lang="en-US" altLang="ko-KR" sz="2800" dirty="0" smtClean="0">
              <a:latin typeface="+mj-ea"/>
              <a:ea typeface="+mj-ea"/>
            </a:endParaRPr>
          </a:p>
          <a:p>
            <a:pPr marL="201168" lvl="1" indent="0">
              <a:buNone/>
            </a:pPr>
            <a:r>
              <a:rPr lang="ko-KR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총 </a:t>
            </a:r>
            <a:r>
              <a:rPr lang="en-US" altLang="ko-KR" sz="2800" b="1" dirty="0" smtClean="0">
                <a:solidFill>
                  <a:srgbClr val="FF0000"/>
                </a:solidFill>
                <a:latin typeface="+mj-ea"/>
                <a:ea typeface="+mj-ea"/>
              </a:rPr>
              <a:t>40,228</a:t>
            </a:r>
            <a:r>
              <a:rPr lang="ko-KR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개의 데이터로 </a:t>
            </a:r>
            <a:r>
              <a:rPr lang="ko-KR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구성</a:t>
            </a:r>
            <a:endParaRPr lang="en-US" altLang="ko-KR" sz="28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marL="201168" lvl="1" indent="0" algn="ctr">
              <a:buNone/>
            </a:pPr>
            <a:r>
              <a:rPr lang="ko-KR" altLang="en-US" sz="2800" b="1" dirty="0" smtClean="0">
                <a:solidFill>
                  <a:schemeClr val="accent2"/>
                </a:solidFill>
                <a:latin typeface="+mj-ea"/>
                <a:ea typeface="+mj-ea"/>
              </a:rPr>
              <a:t>→ </a:t>
            </a:r>
            <a:r>
              <a:rPr lang="en-US" altLang="ko-KR" sz="2800" b="1" dirty="0" smtClean="0">
                <a:solidFill>
                  <a:schemeClr val="accent2"/>
                </a:solidFill>
                <a:latin typeface="+mj-ea"/>
                <a:ea typeface="+mj-ea"/>
              </a:rPr>
              <a:t>train : 26,820 / validation : 6704 / test : 6704</a:t>
            </a:r>
          </a:p>
          <a:p>
            <a:pPr marL="201168" lvl="1" indent="0" algn="ctr">
              <a:buNone/>
            </a:pPr>
            <a:r>
              <a:rPr lang="en-US" altLang="ko-KR" sz="2800" b="1" dirty="0" smtClean="0">
                <a:solidFill>
                  <a:schemeClr val="accent2"/>
                </a:solidFill>
                <a:latin typeface="+mj-ea"/>
                <a:ea typeface="+mj-ea"/>
              </a:rPr>
              <a:t>4:1:1(6 fold)</a:t>
            </a:r>
            <a:endParaRPr lang="en-US" altLang="ko-KR" sz="28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632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ko-KR" b="1" dirty="0">
                <a:latin typeface="+mj-ea"/>
              </a:rPr>
              <a:t>Dataset</a:t>
            </a:r>
            <a:endParaRPr lang="en-US" altLang="ko-KR" b="1" dirty="0">
              <a:latin typeface="+mj-ea"/>
            </a:endParaRP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latin typeface="+mj-ea"/>
                <a:ea typeface="+mj-ea"/>
              </a:rPr>
              <a:t>Virus</a:t>
            </a:r>
          </a:p>
          <a:p>
            <a:pPr lvl="1"/>
            <a:r>
              <a:rPr lang="en-US" altLang="ko-KR" sz="1800" dirty="0" err="1" smtClean="0">
                <a:latin typeface="+mj-ea"/>
                <a:ea typeface="+mj-ea"/>
              </a:rPr>
              <a:t>VirusShare</a:t>
            </a:r>
            <a:r>
              <a:rPr lang="en-US" altLang="ko-KR" sz="1800" dirty="0" smtClean="0">
                <a:latin typeface="+mj-ea"/>
                <a:ea typeface="+mj-ea"/>
              </a:rPr>
              <a:t> </a:t>
            </a:r>
            <a:r>
              <a:rPr lang="ko-KR" altLang="en-US" sz="1800" dirty="0" smtClean="0">
                <a:latin typeface="+mj-ea"/>
                <a:ea typeface="+mj-ea"/>
              </a:rPr>
              <a:t>사이트에서 제공</a:t>
            </a:r>
            <a:endParaRPr lang="en-US" altLang="ko-KR" sz="1800" dirty="0" smtClean="0">
              <a:latin typeface="+mj-ea"/>
              <a:ea typeface="+mj-ea"/>
            </a:endParaRPr>
          </a:p>
          <a:p>
            <a:pPr lvl="2"/>
            <a:endParaRPr lang="en-US" altLang="ko-KR" sz="1800" dirty="0" smtClean="0">
              <a:latin typeface="+mj-ea"/>
              <a:ea typeface="+mj-ea"/>
            </a:endParaRPr>
          </a:p>
          <a:p>
            <a:pPr lvl="2"/>
            <a:endParaRPr lang="en-US" altLang="ko-KR" sz="1800" dirty="0" smtClean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56" y="2651147"/>
            <a:ext cx="5693738" cy="360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ko-KR" b="1" dirty="0">
                <a:latin typeface="+mj-ea"/>
              </a:rPr>
              <a:t>Dataset</a:t>
            </a:r>
            <a:endParaRPr lang="en-US" altLang="ko-KR" b="1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165" y="2138926"/>
            <a:ext cx="5759824" cy="39719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778894" y="5254610"/>
            <a:ext cx="2223567" cy="907676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861" y="3185901"/>
            <a:ext cx="3476625" cy="13430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56389" y="3125528"/>
            <a:ext cx="3632747" cy="150025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0089136" y="3125528"/>
            <a:ext cx="1913325" cy="21290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456389" y="4625787"/>
            <a:ext cx="3314821" cy="15364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altLang="ko-KR" sz="2800" b="1" dirty="0" smtClean="0">
                <a:latin typeface="+mj-ea"/>
                <a:ea typeface="+mj-ea"/>
              </a:rPr>
              <a:t>Virus</a:t>
            </a:r>
          </a:p>
          <a:p>
            <a:pPr lvl="1"/>
            <a:r>
              <a:rPr lang="ko-KR" altLang="en-US" sz="2000" dirty="0" smtClean="0">
                <a:latin typeface="+mj-ea"/>
                <a:ea typeface="+mj-ea"/>
              </a:rPr>
              <a:t>최신 파일에 대해서 </a:t>
            </a:r>
            <a:r>
              <a:rPr lang="en-US" altLang="ko-KR" sz="2000" dirty="0" smtClean="0">
                <a:latin typeface="+mj-ea"/>
                <a:ea typeface="+mj-ea"/>
              </a:rPr>
              <a:t>torrent </a:t>
            </a:r>
            <a:r>
              <a:rPr lang="ko-KR" altLang="en-US" sz="2000" dirty="0" smtClean="0">
                <a:latin typeface="+mj-ea"/>
                <a:ea typeface="+mj-ea"/>
              </a:rPr>
              <a:t>피어 제공</a:t>
            </a:r>
            <a:r>
              <a:rPr lang="en-US" altLang="ko-KR" sz="2000" dirty="0">
                <a:latin typeface="+mj-ea"/>
                <a:ea typeface="+mj-ea"/>
              </a:rPr>
              <a:t/>
            </a:r>
            <a:br>
              <a:rPr lang="en-US" altLang="ko-KR" sz="2000" dirty="0">
                <a:latin typeface="+mj-ea"/>
                <a:ea typeface="+mj-ea"/>
              </a:rPr>
            </a:br>
            <a:r>
              <a:rPr lang="ko-KR" altLang="en-US" sz="2000" dirty="0" smtClean="0">
                <a:latin typeface="+mj-ea"/>
                <a:ea typeface="+mj-ea"/>
              </a:rPr>
              <a:t>→ 최신 순으로 데이터 다운로드</a:t>
            </a:r>
            <a:endParaRPr lang="en-US" altLang="ko-KR" sz="2000" dirty="0">
              <a:latin typeface="+mj-ea"/>
              <a:ea typeface="+mj-ea"/>
            </a:endParaRPr>
          </a:p>
          <a:p>
            <a:pPr lvl="2"/>
            <a:endParaRPr lang="en-US" altLang="ko-KR" sz="1800" dirty="0">
              <a:latin typeface="+mj-ea"/>
              <a:ea typeface="+mj-ea"/>
            </a:endParaRPr>
          </a:p>
          <a:p>
            <a:pPr lvl="2"/>
            <a:endParaRPr lang="en-US" altLang="ko-KR" sz="1800" dirty="0" smtClean="0">
              <a:latin typeface="+mj-ea"/>
              <a:ea typeface="+mj-ea"/>
            </a:endParaRPr>
          </a:p>
          <a:p>
            <a:pPr lvl="2"/>
            <a:endParaRPr lang="en-US" altLang="ko-KR" sz="18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13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ko-KR" b="1" dirty="0">
                <a:latin typeface="+mj-ea"/>
              </a:rPr>
              <a:t>Dataset</a:t>
            </a:r>
            <a:endParaRPr lang="en-US" altLang="ko-KR" b="1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smtClean="0">
                <a:latin typeface="+mj-ea"/>
                <a:ea typeface="+mj-ea"/>
              </a:rPr>
              <a:t>Virus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dirty="0" smtClean="0">
              <a:latin typeface="+mj-ea"/>
              <a:ea typeface="+mj-ea"/>
            </a:endParaRPr>
          </a:p>
          <a:p>
            <a:pPr lvl="2"/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5" name="왼쪽 대괄호 4"/>
          <p:cNvSpPr/>
          <p:nvPr/>
        </p:nvSpPr>
        <p:spPr>
          <a:xfrm>
            <a:off x="1930089" y="3026179"/>
            <a:ext cx="444137" cy="120639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/>
          <p:cNvSpPr/>
          <p:nvPr/>
        </p:nvSpPr>
        <p:spPr>
          <a:xfrm>
            <a:off x="4963785" y="2984632"/>
            <a:ext cx="454282" cy="128948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933889" y="3227294"/>
            <a:ext cx="1098816" cy="76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07374" y="3099822"/>
            <a:ext cx="30315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FF0000"/>
                </a:solidFill>
              </a:rPr>
              <a:t>각각 </a:t>
            </a:r>
            <a:r>
              <a:rPr lang="en-US" altLang="ko-KR" sz="3000" dirty="0" smtClean="0">
                <a:solidFill>
                  <a:srgbClr val="FF0000"/>
                </a:solidFill>
              </a:rPr>
              <a:t>65,536 </a:t>
            </a:r>
            <a:r>
              <a:rPr lang="ko-KR" altLang="en-US" sz="3000" dirty="0" smtClean="0">
                <a:solidFill>
                  <a:srgbClr val="FF0000"/>
                </a:solidFill>
              </a:rPr>
              <a:t>개의 </a:t>
            </a:r>
            <a:r>
              <a:rPr lang="en-US" altLang="ko-KR" sz="3000" dirty="0" smtClean="0">
                <a:solidFill>
                  <a:srgbClr val="FF0000"/>
                </a:solidFill>
              </a:rPr>
              <a:t>malware </a:t>
            </a:r>
            <a:r>
              <a:rPr lang="ko-KR" altLang="en-US" sz="3000" dirty="0" smtClean="0">
                <a:solidFill>
                  <a:srgbClr val="FF0000"/>
                </a:solidFill>
              </a:rPr>
              <a:t>제공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62405" y="3049924"/>
            <a:ext cx="3802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VirusShare_0029</a:t>
            </a:r>
            <a:r>
              <a:rPr lang="en-US" altLang="ko-KR" dirty="0" smtClean="0"/>
              <a:t>3</a:t>
            </a:r>
            <a:r>
              <a:rPr lang="ko-KR" altLang="en-US" dirty="0" smtClean="0"/>
              <a:t>.</a:t>
            </a:r>
            <a:r>
              <a:rPr lang="ko-KR" altLang="en-US" dirty="0" err="1" smtClean="0"/>
              <a:t>zip</a:t>
            </a:r>
            <a:r>
              <a:rPr lang="ko-KR" altLang="en-US" dirty="0" smtClean="0"/>
              <a:t> </a:t>
            </a:r>
            <a:r>
              <a:rPr lang="en-US" altLang="ko-KR" dirty="0"/>
              <a:t>(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VirusShare_0029</a:t>
            </a:r>
            <a:r>
              <a:rPr lang="en-US" altLang="ko-KR" dirty="0" smtClean="0"/>
              <a:t>4</a:t>
            </a:r>
            <a:r>
              <a:rPr lang="ko-KR" altLang="en-US" dirty="0" smtClean="0"/>
              <a:t>.</a:t>
            </a:r>
            <a:r>
              <a:rPr lang="ko-KR" altLang="en-US" dirty="0" err="1" smtClean="0"/>
              <a:t>zip</a:t>
            </a:r>
            <a:r>
              <a:rPr lang="ko-KR" altLang="en-US" dirty="0" smtClean="0"/>
              <a:t> </a:t>
            </a:r>
            <a:r>
              <a:rPr lang="en-US" altLang="ko-KR" dirty="0"/>
              <a:t>(</a:t>
            </a:r>
            <a:r>
              <a:rPr lang="ko-KR" altLang="en-US" dirty="0"/>
              <a:t>다운로드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VirusShare_0029</a:t>
            </a:r>
            <a:r>
              <a:rPr lang="en-US" altLang="ko-KR" dirty="0" smtClean="0"/>
              <a:t>5</a:t>
            </a:r>
            <a:r>
              <a:rPr lang="ko-KR" altLang="en-US" dirty="0" smtClean="0"/>
              <a:t>.</a:t>
            </a:r>
            <a:r>
              <a:rPr lang="ko-KR" altLang="en-US" dirty="0" err="1" smtClean="0"/>
              <a:t>zip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VirusShare_0029</a:t>
            </a:r>
            <a:r>
              <a:rPr lang="en-US" altLang="ko-KR" dirty="0"/>
              <a:t>6</a:t>
            </a:r>
            <a:r>
              <a:rPr lang="ko-KR" altLang="en-US" dirty="0" smtClean="0"/>
              <a:t>.</a:t>
            </a:r>
            <a:r>
              <a:rPr lang="ko-KR" altLang="en-US" dirty="0" err="1" smtClean="0"/>
              <a:t>zip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81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ko-KR" b="1" dirty="0">
                <a:latin typeface="+mj-ea"/>
              </a:rPr>
              <a:t>Dataset</a:t>
            </a:r>
            <a:endParaRPr lang="en-US" altLang="ko-KR" b="1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smtClean="0">
                <a:latin typeface="+mj-ea"/>
                <a:ea typeface="+mj-ea"/>
              </a:rPr>
              <a:t>Virus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dirty="0" smtClean="0">
              <a:latin typeface="+mj-ea"/>
              <a:ea typeface="+mj-ea"/>
            </a:endParaRPr>
          </a:p>
          <a:p>
            <a:pPr lvl="2"/>
            <a:endParaRPr lang="en-US" altLang="ko-KR" dirty="0" smtClean="0">
              <a:latin typeface="+mj-ea"/>
              <a:ea typeface="+mj-ea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965701" y="3496235"/>
            <a:ext cx="1098816" cy="76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26480" y="2149254"/>
            <a:ext cx="6127483" cy="3416320"/>
            <a:chOff x="281748" y="756360"/>
            <a:chExt cx="6096000" cy="3416320"/>
          </a:xfrm>
        </p:grpSpPr>
        <p:sp>
          <p:nvSpPr>
            <p:cNvPr id="4" name="직사각형 3"/>
            <p:cNvSpPr/>
            <p:nvPr/>
          </p:nvSpPr>
          <p:spPr>
            <a:xfrm>
              <a:off x="281748" y="756360"/>
              <a:ext cx="6096000" cy="34163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dirty="0" err="1"/>
                <a:t>application</a:t>
              </a:r>
              <a:r>
                <a:rPr lang="ko-KR" altLang="en-US" sz="1200" dirty="0"/>
                <a:t>/CDFV2-unknown</a:t>
              </a:r>
            </a:p>
            <a:p>
              <a:r>
                <a:rPr lang="ko-KR" altLang="en-US" sz="1200" dirty="0" err="1"/>
                <a:t>application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gzip</a:t>
              </a:r>
              <a:endParaRPr lang="ko-KR" altLang="en-US" sz="1200" dirty="0"/>
            </a:p>
            <a:p>
              <a:r>
                <a:rPr lang="ko-KR" altLang="en-US" sz="1200" dirty="0" err="1"/>
                <a:t>application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java-archive</a:t>
              </a:r>
              <a:endParaRPr lang="ko-KR" altLang="en-US" sz="1200" dirty="0"/>
            </a:p>
            <a:p>
              <a:r>
                <a:rPr lang="ko-KR" altLang="en-US" sz="1200" dirty="0" err="1"/>
                <a:t>application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msword</a:t>
              </a:r>
              <a:endParaRPr lang="ko-KR" altLang="en-US" sz="1200" dirty="0"/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application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octet-stream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dirty="0" err="1"/>
                <a:t>application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pdf</a:t>
              </a:r>
              <a:endParaRPr lang="ko-KR" altLang="en-US" sz="1200" dirty="0"/>
            </a:p>
            <a:p>
              <a:r>
                <a:rPr lang="ko-KR" altLang="en-US" sz="1200" dirty="0" err="1"/>
                <a:t>application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vnd.ms-cab-compressed</a:t>
              </a:r>
              <a:endParaRPr lang="ko-KR" altLang="en-US" sz="1200" dirty="0"/>
            </a:p>
            <a:p>
              <a:r>
                <a:rPr lang="ko-KR" altLang="en-US" sz="1200" dirty="0" err="1"/>
                <a:t>application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vnd.ms-excel</a:t>
              </a:r>
              <a:endParaRPr lang="ko-KR" altLang="en-US" sz="1200" dirty="0"/>
            </a:p>
            <a:p>
              <a:r>
                <a:rPr lang="ko-KR" altLang="en-US" sz="1200" dirty="0" err="1"/>
                <a:t>application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vnd.ms-office</a:t>
              </a:r>
              <a:endParaRPr lang="ko-KR" altLang="en-US" sz="1200" dirty="0"/>
            </a:p>
            <a:p>
              <a:r>
                <a:rPr lang="ko-KR" altLang="en-US" sz="1200" dirty="0" err="1"/>
                <a:t>application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vnd.ms-powerpoint</a:t>
              </a:r>
              <a:endParaRPr lang="ko-KR" altLang="en-US" sz="1200" dirty="0"/>
            </a:p>
            <a:p>
              <a:r>
                <a:rPr lang="ko-KR" altLang="en-US" sz="1200" dirty="0" err="1" smtClean="0"/>
                <a:t>application</a:t>
              </a:r>
              <a:r>
                <a:rPr lang="ko-KR" altLang="en-US" sz="1200" dirty="0" smtClean="0"/>
                <a:t>/</a:t>
              </a:r>
              <a:r>
                <a:rPr lang="ko-KR" altLang="en-US" sz="1200" dirty="0" err="1" smtClean="0"/>
                <a:t>vnd.openxmlformats-officedocument</a:t>
              </a:r>
              <a:r>
                <a:rPr lang="en-US" altLang="ko-KR" sz="1200" dirty="0" smtClean="0"/>
                <a:t>…</a:t>
              </a:r>
              <a:endParaRPr lang="ko-KR" altLang="en-US" sz="1200" dirty="0" smtClean="0"/>
            </a:p>
            <a:p>
              <a:r>
                <a:rPr lang="ko-KR" altLang="en-US" sz="1200" dirty="0" err="1" smtClean="0"/>
                <a:t>application</a:t>
              </a:r>
              <a:r>
                <a:rPr lang="ko-KR" altLang="en-US" sz="1200" dirty="0" smtClean="0"/>
                <a:t>/x-7z-compressed</a:t>
              </a:r>
            </a:p>
            <a:p>
              <a:r>
                <a:rPr lang="ko-KR" altLang="en-US" sz="1200" b="1" dirty="0" err="1" smtClean="0">
                  <a:solidFill>
                    <a:srgbClr val="FF0000"/>
                  </a:solidFill>
                </a:rPr>
                <a:t>application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 smtClean="0">
                  <a:solidFill>
                    <a:srgbClr val="FF0000"/>
                  </a:solidFill>
                </a:rPr>
                <a:t>x-dosexec</a:t>
              </a:r>
              <a:endParaRPr lang="ko-KR" altLang="en-US" sz="1200" b="1" dirty="0" smtClean="0">
                <a:solidFill>
                  <a:srgbClr val="FF0000"/>
                </a:solidFill>
              </a:endParaRPr>
            </a:p>
            <a:p>
              <a:r>
                <a:rPr lang="ko-KR" altLang="en-US" sz="1200" b="1" dirty="0" err="1" smtClean="0">
                  <a:solidFill>
                    <a:srgbClr val="FF0000"/>
                  </a:solidFill>
                </a:rPr>
                <a:t>application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 smtClean="0">
                  <a:solidFill>
                    <a:srgbClr val="FF0000"/>
                  </a:solidFill>
                </a:rPr>
                <a:t>x-elc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application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x-executable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dirty="0" err="1"/>
                <a:t>application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xml</a:t>
              </a:r>
              <a:endParaRPr lang="ko-KR" altLang="en-US" sz="1200" dirty="0"/>
            </a:p>
            <a:p>
              <a:r>
                <a:rPr lang="ko-KR" altLang="en-US" sz="1200" b="1" dirty="0" err="1" smtClean="0">
                  <a:solidFill>
                    <a:srgbClr val="FF0000"/>
                  </a:solidFill>
                </a:rPr>
                <a:t>application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 smtClean="0">
                  <a:solidFill>
                    <a:srgbClr val="FF0000"/>
                  </a:solidFill>
                </a:rPr>
                <a:t>x-msi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err="1" smtClean="0"/>
                <a:t>application</a:t>
              </a:r>
              <a:r>
                <a:rPr lang="ko-KR" altLang="en-US" sz="1200" dirty="0" smtClean="0"/>
                <a:t>/</a:t>
              </a:r>
              <a:r>
                <a:rPr lang="ko-KR" altLang="en-US" sz="1200" dirty="0" err="1" smtClean="0"/>
                <a:t>x-rar</a:t>
              </a:r>
              <a:endParaRPr lang="ko-KR" altLang="en-US" sz="12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96018" y="756360"/>
              <a:ext cx="2167115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 smtClean="0">
                  <a:solidFill>
                    <a:srgbClr val="FF0000"/>
                  </a:solidFill>
                </a:rPr>
                <a:t>application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 smtClean="0">
                  <a:solidFill>
                    <a:srgbClr val="FF0000"/>
                  </a:solidFill>
                </a:rPr>
                <a:t>x-setupscript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application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x-sharedlib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application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x-shockwave-flash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dirty="0" err="1"/>
                <a:t>application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zip</a:t>
              </a:r>
              <a:endParaRPr lang="ko-KR" altLang="en-US" sz="1200" dirty="0"/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application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zlib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dirty="0" err="1"/>
                <a:t>image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gif</a:t>
              </a:r>
              <a:endParaRPr lang="ko-KR" altLang="en-US" sz="1200" dirty="0"/>
            </a:p>
            <a:p>
              <a:r>
                <a:rPr lang="ko-KR" altLang="en-US" sz="1200" dirty="0" err="1"/>
                <a:t>image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jpeg</a:t>
              </a:r>
              <a:endParaRPr lang="ko-KR" altLang="en-US" sz="1200" dirty="0"/>
            </a:p>
            <a:p>
              <a:r>
                <a:rPr lang="ko-KR" altLang="en-US" sz="1200" dirty="0" err="1"/>
                <a:t>image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png</a:t>
              </a:r>
              <a:endParaRPr lang="ko-KR" altLang="en-US" sz="1200" dirty="0"/>
            </a:p>
            <a:p>
              <a:r>
                <a:rPr lang="ko-KR" altLang="en-US" sz="1200" dirty="0" err="1"/>
                <a:t>image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x-icon</a:t>
              </a:r>
              <a:endParaRPr lang="ko-KR" altLang="en-US" sz="1200" dirty="0"/>
            </a:p>
            <a:p>
              <a:r>
                <a:rPr lang="ko-KR" altLang="en-US" sz="1200" dirty="0" err="1"/>
                <a:t>message</a:t>
              </a:r>
              <a:r>
                <a:rPr lang="ko-KR" altLang="en-US" sz="1200" dirty="0"/>
                <a:t>/rfc822</a:t>
              </a:r>
            </a:p>
            <a:p>
              <a:r>
                <a:rPr lang="ko-KR" altLang="en-US" sz="1200" dirty="0" err="1"/>
                <a:t>text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html</a:t>
              </a:r>
              <a:endParaRPr lang="ko-KR" altLang="en-US" sz="1200" dirty="0"/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text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plain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text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rtf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text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rtf,application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zlib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text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troff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text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x-asm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b="1" dirty="0" err="1">
                  <a:solidFill>
                    <a:srgbClr val="FF0000"/>
                  </a:solidFill>
                </a:rPr>
                <a:t>text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/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x-pascal</a:t>
              </a:r>
              <a:endParaRPr lang="ko-KR" altLang="en-US" sz="1200" b="1" dirty="0">
                <a:solidFill>
                  <a:srgbClr val="FF0000"/>
                </a:solidFill>
              </a:endParaRPr>
            </a:p>
            <a:p>
              <a:r>
                <a:rPr lang="ko-KR" altLang="en-US" sz="1200" dirty="0" err="1"/>
                <a:t>text</a:t>
              </a:r>
              <a:r>
                <a:rPr lang="ko-KR" altLang="en-US" sz="1200" dirty="0"/>
                <a:t>/</a:t>
              </a:r>
              <a:r>
                <a:rPr lang="ko-KR" altLang="en-US" sz="1200" dirty="0" err="1"/>
                <a:t>x-php</a:t>
              </a:r>
              <a:endParaRPr lang="ko-KR" altLang="en-US" sz="12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13906" y="3019825"/>
            <a:ext cx="4077126" cy="1507700"/>
            <a:chOff x="1482094" y="2750884"/>
            <a:chExt cx="4077126" cy="1507700"/>
          </a:xfrm>
        </p:grpSpPr>
        <p:sp>
          <p:nvSpPr>
            <p:cNvPr id="5" name="왼쪽 대괄호 4"/>
            <p:cNvSpPr/>
            <p:nvPr/>
          </p:nvSpPr>
          <p:spPr>
            <a:xfrm>
              <a:off x="1482094" y="3010643"/>
              <a:ext cx="444137" cy="1206394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대괄호 5"/>
            <p:cNvSpPr/>
            <p:nvPr/>
          </p:nvSpPr>
          <p:spPr>
            <a:xfrm>
              <a:off x="5104938" y="2969096"/>
              <a:ext cx="454282" cy="1289488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14410" y="3022422"/>
              <a:ext cx="380235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/>
                <a:t>VirusShare_0029</a:t>
              </a:r>
              <a:r>
                <a:rPr lang="en-US" altLang="ko-KR" dirty="0" smtClean="0"/>
                <a:t>3</a:t>
              </a:r>
              <a:r>
                <a:rPr lang="ko-KR" altLang="en-US" dirty="0" smtClean="0"/>
                <a:t>.</a:t>
              </a:r>
              <a:r>
                <a:rPr lang="ko-KR" altLang="en-US" dirty="0" err="1" smtClean="0"/>
                <a:t>zip</a:t>
              </a:r>
              <a:r>
                <a:rPr lang="ko-KR" altLang="en-US" dirty="0" smtClean="0"/>
                <a:t> </a:t>
              </a:r>
              <a:r>
                <a:rPr lang="ko-KR" altLang="en-US" dirty="0" smtClean="0"/>
                <a:t>VirusShare_0029</a:t>
              </a:r>
              <a:r>
                <a:rPr lang="en-US" altLang="ko-KR" dirty="0" smtClean="0"/>
                <a:t>4</a:t>
              </a:r>
              <a:r>
                <a:rPr lang="ko-KR" altLang="en-US" dirty="0" smtClean="0"/>
                <a:t>.</a:t>
              </a:r>
              <a:r>
                <a:rPr lang="ko-KR" altLang="en-US" dirty="0" err="1" smtClean="0"/>
                <a:t>zip</a:t>
              </a:r>
              <a:endParaRPr lang="en-US" altLang="ko-KR" dirty="0"/>
            </a:p>
            <a:p>
              <a:pPr algn="ctr"/>
              <a:r>
                <a:rPr lang="ko-KR" altLang="en-US" dirty="0"/>
                <a:t>VirusShare_0029</a:t>
              </a:r>
              <a:r>
                <a:rPr lang="en-US" altLang="ko-KR" dirty="0"/>
                <a:t>5</a:t>
              </a:r>
              <a:r>
                <a:rPr lang="ko-KR" altLang="en-US" dirty="0" smtClean="0"/>
                <a:t>.</a:t>
              </a:r>
              <a:r>
                <a:rPr lang="ko-KR" altLang="en-US" dirty="0" err="1" smtClean="0"/>
                <a:t>zip</a:t>
              </a:r>
              <a:endParaRPr lang="en-US" altLang="ko-KR" dirty="0"/>
            </a:p>
            <a:p>
              <a:pPr algn="ctr"/>
              <a:r>
                <a:rPr lang="ko-KR" altLang="en-US" dirty="0" smtClean="0"/>
                <a:t>VirusShare_0029</a:t>
              </a:r>
              <a:r>
                <a:rPr lang="en-US" altLang="ko-KR" dirty="0"/>
                <a:t>6</a:t>
              </a:r>
              <a:r>
                <a:rPr lang="ko-KR" altLang="en-US" dirty="0" smtClean="0"/>
                <a:t>.</a:t>
              </a:r>
              <a:r>
                <a:rPr lang="ko-KR" altLang="en-US" dirty="0" err="1" smtClean="0"/>
                <a:t>zip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6231" y="2750884"/>
              <a:ext cx="3178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00B050"/>
                  </a:solidFill>
                </a:rPr>
                <a:t>데이터 개수 </a:t>
              </a:r>
              <a:r>
                <a:rPr lang="en-US" altLang="ko-KR" dirty="0" smtClean="0">
                  <a:solidFill>
                    <a:srgbClr val="00B050"/>
                  </a:solidFill>
                </a:rPr>
                <a:t>: 196,608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90280" y="5465900"/>
            <a:ext cx="9249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/>
              <a:t>196,608</a:t>
            </a:r>
            <a:r>
              <a:rPr lang="ko-KR" altLang="en-US" sz="2800" dirty="0" smtClean="0"/>
              <a:t>개 → </a:t>
            </a:r>
            <a:r>
              <a:rPr lang="ko-KR" altLang="en-US" sz="2800" dirty="0" smtClean="0"/>
              <a:t>응용프로그램 및 스크립트 유형</a:t>
            </a:r>
            <a:endParaRPr lang="en-US" altLang="ko-KR" sz="2800" dirty="0"/>
          </a:p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20,462</a:t>
            </a:r>
            <a:r>
              <a:rPr lang="ko-KR" altLang="en-US" sz="2800" dirty="0" smtClean="0">
                <a:solidFill>
                  <a:schemeClr val="tx2"/>
                </a:solidFill>
              </a:rPr>
              <a:t>개만 </a:t>
            </a:r>
            <a:r>
              <a:rPr lang="ko-KR" altLang="en-US" sz="2800" dirty="0" smtClean="0">
                <a:solidFill>
                  <a:schemeClr val="tx2"/>
                </a:solidFill>
              </a:rPr>
              <a:t>사용</a:t>
            </a:r>
            <a:endParaRPr lang="ko-KR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3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ko-KR" b="1" dirty="0">
                <a:latin typeface="+mj-ea"/>
              </a:rPr>
              <a:t>Dataset</a:t>
            </a:r>
            <a:endParaRPr lang="en-US" altLang="ko-KR" b="1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 smtClean="0">
                <a:latin typeface="+mj-ea"/>
                <a:ea typeface="+mj-ea"/>
              </a:rPr>
              <a:t>White</a:t>
            </a:r>
            <a:endParaRPr lang="en-US" altLang="ko-KR" sz="2800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dirty="0" smtClean="0">
              <a:latin typeface="+mj-ea"/>
              <a:ea typeface="+mj-ea"/>
            </a:endParaRPr>
          </a:p>
          <a:p>
            <a:pPr lvl="2"/>
            <a:endParaRPr lang="en-US" altLang="ko-KR" dirty="0" smtClean="0"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28" y="2316485"/>
            <a:ext cx="2429799" cy="1698550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5119318" y="2846019"/>
            <a:ext cx="1098816" cy="76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03538" y="2826269"/>
            <a:ext cx="33719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*.exe,</a:t>
            </a:r>
            <a:r>
              <a:rPr lang="ko-KR" altLang="en-US" dirty="0"/>
              <a:t> </a:t>
            </a:r>
            <a:r>
              <a:rPr lang="en-US" altLang="ko-KR" dirty="0" smtClean="0"/>
              <a:t>*.</a:t>
            </a:r>
            <a:r>
              <a:rPr lang="en-US" altLang="ko-KR" dirty="0" err="1" smtClean="0"/>
              <a:t>dll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파일만 추출</a:t>
            </a:r>
            <a:endParaRPr lang="en-US" altLang="ko-KR" dirty="0" smtClean="0"/>
          </a:p>
          <a:p>
            <a:r>
              <a:rPr lang="ko-KR" altLang="en-US" sz="2400" dirty="0">
                <a:latin typeface="+mj-ea"/>
              </a:rPr>
              <a:t>→</a:t>
            </a:r>
            <a:r>
              <a:rPr lang="ko-KR" altLang="en-US" sz="2800" dirty="0" smtClean="0"/>
              <a:t> </a:t>
            </a:r>
            <a:r>
              <a:rPr lang="en-US" altLang="ko-KR" sz="2800" dirty="0" smtClean="0">
                <a:solidFill>
                  <a:srgbClr val="FF0000"/>
                </a:solidFill>
              </a:rPr>
              <a:t>17,963</a:t>
            </a:r>
            <a:r>
              <a:rPr lang="ko-KR" altLang="en-US" sz="2800" dirty="0" smtClean="0">
                <a:solidFill>
                  <a:srgbClr val="FF0000"/>
                </a:solidFill>
              </a:rPr>
              <a:t>개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60" y="2395285"/>
            <a:ext cx="2429800" cy="16985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28" y="4377476"/>
            <a:ext cx="2783530" cy="196236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119317" y="4923891"/>
            <a:ext cx="1098816" cy="76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03538" y="4904141"/>
            <a:ext cx="33719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Link</a:t>
            </a:r>
            <a:r>
              <a:rPr lang="ko-KR" altLang="en-US" dirty="0" smtClean="0"/>
              <a:t>를 제외한 실행 파일만 사용</a:t>
            </a:r>
            <a:endParaRPr lang="en-US" altLang="ko-KR" dirty="0" smtClean="0"/>
          </a:p>
          <a:p>
            <a:r>
              <a:rPr lang="ko-KR" altLang="en-US" sz="2400" dirty="0">
                <a:latin typeface="+mj-ea"/>
              </a:rPr>
              <a:t>→</a:t>
            </a:r>
            <a:r>
              <a:rPr lang="ko-KR" altLang="en-US" sz="2800" dirty="0" smtClean="0"/>
              <a:t> </a:t>
            </a:r>
            <a:r>
              <a:rPr lang="ko-KR" altLang="en-US" sz="2800" dirty="0" smtClean="0">
                <a:solidFill>
                  <a:srgbClr val="FF0000"/>
                </a:solidFill>
              </a:rPr>
              <a:t>약 </a:t>
            </a:r>
            <a:r>
              <a:rPr lang="en-US" altLang="ko-KR" sz="2800" dirty="0" smtClean="0">
                <a:solidFill>
                  <a:srgbClr val="FF0000"/>
                </a:solidFill>
              </a:rPr>
              <a:t>1,803</a:t>
            </a:r>
            <a:r>
              <a:rPr lang="ko-KR" altLang="en-US" sz="2800" dirty="0" smtClean="0">
                <a:solidFill>
                  <a:srgbClr val="FF0000"/>
                </a:solidFill>
              </a:rPr>
              <a:t>개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꺾인 연결선 4"/>
          <p:cNvCxnSpPr>
            <a:stCxn id="10" idx="3"/>
            <a:endCxn id="19" idx="3"/>
          </p:cNvCxnSpPr>
          <p:nvPr/>
        </p:nvCxnSpPr>
        <p:spPr>
          <a:xfrm flipV="1">
            <a:off x="9875519" y="3226379"/>
            <a:ext cx="12700" cy="2077872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169812" y="3972927"/>
            <a:ext cx="18886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srgbClr val="7030A0"/>
                </a:solidFill>
                <a:latin typeface="+mj-ea"/>
              </a:rPr>
              <a:t>19,766</a:t>
            </a:r>
            <a:r>
              <a:rPr lang="ko-KR" altLang="en-US" sz="3200" b="1" dirty="0">
                <a:solidFill>
                  <a:srgbClr val="7030A0"/>
                </a:solidFill>
                <a:latin typeface="+mj-ea"/>
              </a:rPr>
              <a:t>개</a:t>
            </a:r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309" y="2981094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Windows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46309" y="5119584"/>
            <a:ext cx="95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Linux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14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시스템 구성도</a:t>
            </a:r>
            <a:endParaRPr lang="ko-KR" altLang="en-US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altLang="ko-KR" sz="2800" dirty="0" smtClean="0"/>
              <a:t>HW</a:t>
            </a:r>
          </a:p>
          <a:p>
            <a:pPr lvl="2"/>
            <a:r>
              <a:rPr lang="en-US" altLang="ko-KR" sz="2000" dirty="0" smtClean="0"/>
              <a:t>CPU: Intel® Core™ i7-7700 CPU </a:t>
            </a:r>
            <a:r>
              <a:rPr lang="en-US" altLang="ko-KR" sz="2000" dirty="0"/>
              <a:t>@ </a:t>
            </a:r>
            <a:r>
              <a:rPr lang="en-US" altLang="ko-KR" sz="2000" dirty="0" smtClean="0"/>
              <a:t>4.20GHz</a:t>
            </a:r>
          </a:p>
          <a:p>
            <a:pPr lvl="2"/>
            <a:r>
              <a:rPr lang="en-US" altLang="ko-KR" sz="2000" dirty="0" smtClean="0"/>
              <a:t>Main Memory: 32GB</a:t>
            </a:r>
          </a:p>
          <a:p>
            <a:pPr lvl="2"/>
            <a:r>
              <a:rPr lang="en-US" altLang="ko-KR" sz="2000" dirty="0"/>
              <a:t>GPU: GeForce GTX </a:t>
            </a:r>
            <a:r>
              <a:rPr lang="en-US" altLang="ko-KR" sz="2000" dirty="0" smtClean="0"/>
              <a:t>1080 </a:t>
            </a:r>
            <a:r>
              <a:rPr lang="en-US" altLang="ko-KR" sz="2000" dirty="0" err="1" smtClean="0"/>
              <a:t>Ti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(</a:t>
            </a:r>
            <a:r>
              <a:rPr lang="en-US" altLang="ko-KR" sz="2000" dirty="0" smtClean="0"/>
              <a:t>11GB GDDR5)</a:t>
            </a:r>
          </a:p>
          <a:p>
            <a:pPr lvl="1"/>
            <a:r>
              <a:rPr lang="en-US" altLang="ko-KR" sz="2800" dirty="0" smtClean="0"/>
              <a:t>OS</a:t>
            </a:r>
          </a:p>
          <a:p>
            <a:pPr lvl="2"/>
            <a:r>
              <a:rPr lang="en-US" altLang="ko-KR" sz="2000" dirty="0"/>
              <a:t>Ubuntu </a:t>
            </a:r>
            <a:r>
              <a:rPr lang="en-US" altLang="ko-KR" sz="2000" dirty="0" smtClean="0"/>
              <a:t>16.04.5 LTS</a:t>
            </a:r>
          </a:p>
          <a:p>
            <a:pPr lvl="1"/>
            <a:r>
              <a:rPr lang="en-US" altLang="ko-KR" sz="2800" dirty="0" smtClean="0"/>
              <a:t>System SW</a:t>
            </a:r>
          </a:p>
          <a:p>
            <a:pPr lvl="2"/>
            <a:r>
              <a:rPr lang="en-US" altLang="ko-KR" sz="2000" dirty="0" smtClean="0"/>
              <a:t>Python: 2.7.13</a:t>
            </a:r>
          </a:p>
          <a:p>
            <a:pPr lvl="2"/>
            <a:r>
              <a:rPr lang="en-US" altLang="ko-KR" sz="2000" dirty="0" err="1" smtClean="0"/>
              <a:t>Caffe</a:t>
            </a:r>
            <a:r>
              <a:rPr lang="en-US" altLang="ko-KR" sz="2000" dirty="0" smtClean="0"/>
              <a:t>: 1.0.0</a:t>
            </a:r>
          </a:p>
          <a:p>
            <a:pPr lvl="2"/>
            <a:r>
              <a:rPr lang="en-US" altLang="ko-KR" sz="2000" dirty="0" err="1" smtClean="0"/>
              <a:t>Pycaffe</a:t>
            </a:r>
            <a:r>
              <a:rPr lang="en-US" altLang="ko-KR" sz="2000" dirty="0" smtClean="0"/>
              <a:t>: 1.0.0</a:t>
            </a:r>
          </a:p>
          <a:p>
            <a:pPr lvl="2"/>
            <a:r>
              <a:rPr lang="en-US" altLang="ko-KR" sz="2000" dirty="0" err="1" smtClean="0"/>
              <a:t>OpenCV</a:t>
            </a:r>
            <a:r>
              <a:rPr lang="en-US" altLang="ko-KR" sz="2000" dirty="0" smtClean="0"/>
              <a:t>: 2.4.9</a:t>
            </a:r>
          </a:p>
        </p:txBody>
      </p:sp>
    </p:spTree>
    <p:extLst>
      <p:ext uri="{BB962C8B-B14F-4D97-AF65-F5344CB8AC3E}">
        <p14:creationId xmlns:p14="http://schemas.microsoft.com/office/powerpoint/2010/main" val="258069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차례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목표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기존 연구의 문제점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Dataset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Library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시스템 구성도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성</a:t>
            </a:r>
            <a:r>
              <a:rPr lang="ko-KR" altLang="en-US" dirty="0" smtClean="0"/>
              <a:t>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27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dirty="0" smtClean="0"/>
              <a:t>학습 시스템</a:t>
            </a:r>
            <a:endParaRPr lang="en-US" altLang="ko-KR" sz="2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시스템 구성도</a:t>
            </a:r>
            <a:endParaRPr lang="ko-KR" altLang="en-US" b="1" dirty="0"/>
          </a:p>
        </p:txBody>
      </p:sp>
      <p:grpSp>
        <p:nvGrpSpPr>
          <p:cNvPr id="31" name="그룹 30"/>
          <p:cNvGrpSpPr/>
          <p:nvPr/>
        </p:nvGrpSpPr>
        <p:grpSpPr>
          <a:xfrm>
            <a:off x="1392467" y="2406723"/>
            <a:ext cx="5973149" cy="2177552"/>
            <a:chOff x="1392467" y="2406722"/>
            <a:chExt cx="10117658" cy="3780639"/>
          </a:xfrm>
        </p:grpSpPr>
        <p:sp>
          <p:nvSpPr>
            <p:cNvPr id="32" name="오른쪽 화살표 31"/>
            <p:cNvSpPr/>
            <p:nvPr/>
          </p:nvSpPr>
          <p:spPr>
            <a:xfrm rot="5400000" flipH="1">
              <a:off x="2146500" y="3121902"/>
              <a:ext cx="50766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1392467" y="3839532"/>
              <a:ext cx="2015731" cy="89873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92D050"/>
                  </a:solidFill>
                </a:rPr>
                <a:t>악성코드 및 </a:t>
              </a:r>
              <a:r>
                <a:rPr lang="en-US" altLang="ko-KR" sz="1000" dirty="0">
                  <a:solidFill>
                    <a:srgbClr val="92D050"/>
                  </a:solidFill>
                </a:rPr>
                <a:t/>
              </a:r>
              <a:br>
                <a:rPr lang="en-US" altLang="ko-KR" sz="1000" dirty="0">
                  <a:solidFill>
                    <a:srgbClr val="92D050"/>
                  </a:solidFill>
                </a:rPr>
              </a:br>
              <a:r>
                <a:rPr lang="ko-KR" altLang="en-US" sz="1000" dirty="0">
                  <a:solidFill>
                    <a:srgbClr val="92D050"/>
                  </a:solidFill>
                </a:rPr>
                <a:t>일반 바이너리 파일 데이터 셋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912378" y="3788363"/>
              <a:ext cx="1816084" cy="822388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rgbClr val="FFC00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900" dirty="0" smtClean="0">
                  <a:solidFill>
                    <a:srgbClr val="FFC000"/>
                  </a:solidFill>
                </a:rPr>
                <a:t>관심 영역 추출</a:t>
              </a:r>
              <a:r>
                <a:rPr lang="en-US" altLang="ko-KR" sz="900" dirty="0" smtClean="0">
                  <a:solidFill>
                    <a:srgbClr val="FFC000"/>
                  </a:solidFill>
                </a:rPr>
                <a:t> </a:t>
              </a:r>
              <a:r>
                <a:rPr lang="ko-KR" altLang="en-US" sz="900" dirty="0" smtClean="0">
                  <a:solidFill>
                    <a:srgbClr val="FFC000"/>
                  </a:solidFill>
                </a:rPr>
                <a:t>모듈</a:t>
              </a:r>
              <a:endParaRPr lang="ko-KR" altLang="en-US" sz="900" dirty="0">
                <a:solidFill>
                  <a:srgbClr val="FFC000"/>
                </a:solidFill>
              </a:endParaRPr>
            </a:p>
          </p:txBody>
        </p:sp>
        <p:sp>
          <p:nvSpPr>
            <p:cNvPr id="35" name="오른쪽 화살표 34"/>
            <p:cNvSpPr/>
            <p:nvPr/>
          </p:nvSpPr>
          <p:spPr>
            <a:xfrm rot="5400000">
              <a:off x="10038495" y="2728812"/>
              <a:ext cx="122072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436926" y="2470449"/>
              <a:ext cx="1932194" cy="5513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FFC000"/>
                  </a:solidFill>
                </a:rPr>
                <a:t>이진 파일 이미지 변환 모듈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007169" y="3788363"/>
              <a:ext cx="1932194" cy="82238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1000" dirty="0" smtClean="0">
                  <a:solidFill>
                    <a:srgbClr val="00B0F0"/>
                  </a:solidFill>
                </a:rPr>
                <a:t>학습 모델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153324" y="5440377"/>
              <a:ext cx="1631031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Weight </a:t>
              </a:r>
              <a:r>
                <a:rPr lang="ko-KR" altLang="en-US" sz="1050" dirty="0" smtClean="0">
                  <a:solidFill>
                    <a:srgbClr val="92D050"/>
                  </a:solidFill>
                </a:rPr>
                <a:t>파일</a:t>
              </a:r>
              <a:endParaRPr lang="en-US" altLang="ko-KR" sz="105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(.</a:t>
              </a:r>
              <a:r>
                <a:rPr lang="en-US" altLang="ko-KR" sz="1050" dirty="0" err="1" smtClean="0">
                  <a:solidFill>
                    <a:srgbClr val="92D050"/>
                  </a:solidFill>
                </a:rPr>
                <a:t>caffemodel</a:t>
              </a:r>
              <a:r>
                <a:rPr lang="en-US" altLang="ko-KR" sz="1050" dirty="0" smtClean="0">
                  <a:solidFill>
                    <a:srgbClr val="92D050"/>
                  </a:solidFill>
                </a:rPr>
                <a:t>)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871506" y="3657761"/>
              <a:ext cx="2194668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0" name="오른쪽 화살표 39"/>
            <p:cNvSpPr/>
            <p:nvPr/>
          </p:nvSpPr>
          <p:spPr>
            <a:xfrm rot="5400000">
              <a:off x="4694015" y="4736150"/>
              <a:ext cx="574152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004905" y="5440377"/>
              <a:ext cx="1631615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50" dirty="0" smtClean="0">
                  <a:solidFill>
                    <a:srgbClr val="92D050"/>
                  </a:solidFill>
                </a:rPr>
                <a:t>관심 영역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42" name="오른쪽 화살표 41"/>
            <p:cNvSpPr/>
            <p:nvPr/>
          </p:nvSpPr>
          <p:spPr>
            <a:xfrm rot="5400000">
              <a:off x="7533342" y="4736150"/>
              <a:ext cx="574153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6812556" y="3657762"/>
              <a:ext cx="2015730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50318" y="2427225"/>
              <a:ext cx="4780435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5873160" y="3921011"/>
              <a:ext cx="1011137" cy="1931585"/>
              <a:chOff x="2905921" y="3937508"/>
              <a:chExt cx="1011137" cy="1931585"/>
            </a:xfrm>
          </p:grpSpPr>
          <p:sp>
            <p:nvSpPr>
              <p:cNvPr id="75" name="오른쪽 화살표 74"/>
              <p:cNvSpPr/>
              <p:nvPr/>
            </p:nvSpPr>
            <p:spPr>
              <a:xfrm>
                <a:off x="3330050" y="393750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16200000">
                <a:off x="2558896" y="4862093"/>
                <a:ext cx="1774953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2905921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9817255" y="3657761"/>
              <a:ext cx="1692870" cy="25296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00B0F0"/>
                  </a:solidFill>
                </a:rPr>
                <a:t>R-CNN</a:t>
              </a:r>
              <a:br>
                <a:rPr lang="en-US" altLang="ko-KR" sz="1050" dirty="0" smtClean="0">
                  <a:solidFill>
                    <a:srgbClr val="00B0F0"/>
                  </a:solidFill>
                </a:rPr>
              </a:br>
              <a:r>
                <a:rPr lang="ko-KR" altLang="en-US" sz="1050" dirty="0" smtClean="0">
                  <a:solidFill>
                    <a:srgbClr val="00B0F0"/>
                  </a:solidFill>
                </a:rPr>
                <a:t>학습 모듈</a:t>
              </a:r>
              <a:endParaRPr lang="ko-KR" alt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50" name="오른쪽 화살표 49"/>
            <p:cNvSpPr/>
            <p:nvPr/>
          </p:nvSpPr>
          <p:spPr>
            <a:xfrm rot="5400000">
              <a:off x="7329880" y="2970229"/>
              <a:ext cx="954122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950319" y="2801943"/>
              <a:ext cx="1908313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8728462" y="4656342"/>
              <a:ext cx="1027852" cy="1196253"/>
              <a:chOff x="2913874" y="4672838"/>
              <a:chExt cx="1027852" cy="1196253"/>
            </a:xfrm>
          </p:grpSpPr>
          <p:sp>
            <p:nvSpPr>
              <p:cNvPr id="71" name="오른쪽 화살표 70"/>
              <p:cNvSpPr/>
              <p:nvPr/>
            </p:nvSpPr>
            <p:spPr>
              <a:xfrm>
                <a:off x="3354718" y="467283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16200000">
                <a:off x="2933092" y="5228332"/>
                <a:ext cx="1042470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913874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56" name="모서리가 둥근 직사각형 55"/>
            <p:cNvSpPr/>
            <p:nvPr/>
          </p:nvSpPr>
          <p:spPr>
            <a:xfrm>
              <a:off x="4150170" y="2406722"/>
              <a:ext cx="1636156" cy="678944"/>
            </a:xfrm>
            <a:prstGeom prst="roundRect">
              <a:avLst>
                <a:gd name="adj" fmla="val 3477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이미지</a:t>
              </a:r>
              <a:endParaRPr lang="en-US" altLang="ko-KR" sz="100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데이터 셋</a:t>
              </a:r>
              <a:endParaRPr lang="ko-KR" altLang="en-US" sz="1000" dirty="0">
                <a:solidFill>
                  <a:srgbClr val="92D050"/>
                </a:solidFill>
              </a:endParaRPr>
            </a:p>
          </p:txBody>
        </p:sp>
        <p:sp>
          <p:nvSpPr>
            <p:cNvPr id="69" name="오른쪽 화살표 68"/>
            <p:cNvSpPr/>
            <p:nvPr/>
          </p:nvSpPr>
          <p:spPr>
            <a:xfrm>
              <a:off x="3466141" y="2448157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0" name="오른쪽 화살표 69"/>
            <p:cNvSpPr/>
            <p:nvPr/>
          </p:nvSpPr>
          <p:spPr>
            <a:xfrm rot="5400000">
              <a:off x="4688782" y="3165908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294846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dirty="0" smtClean="0"/>
              <a:t>학습 시스템</a:t>
            </a:r>
            <a:endParaRPr lang="en-US" altLang="ko-KR" sz="2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시스템 구성도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392467" y="2406723"/>
            <a:ext cx="5973149" cy="2177552"/>
            <a:chOff x="1392467" y="2406722"/>
            <a:chExt cx="10117658" cy="3780639"/>
          </a:xfrm>
        </p:grpSpPr>
        <p:sp>
          <p:nvSpPr>
            <p:cNvPr id="23" name="오른쪽 화살표 22"/>
            <p:cNvSpPr/>
            <p:nvPr/>
          </p:nvSpPr>
          <p:spPr>
            <a:xfrm rot="5400000" flipH="1">
              <a:off x="2146500" y="3121902"/>
              <a:ext cx="50766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392467" y="3839532"/>
              <a:ext cx="2015731" cy="89873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92D050"/>
                  </a:solidFill>
                </a:rPr>
                <a:t>악성코드 및 </a:t>
              </a:r>
              <a:r>
                <a:rPr lang="en-US" altLang="ko-KR" sz="1000" dirty="0">
                  <a:solidFill>
                    <a:srgbClr val="92D050"/>
                  </a:solidFill>
                </a:rPr>
                <a:t/>
              </a:r>
              <a:br>
                <a:rPr lang="en-US" altLang="ko-KR" sz="1000" dirty="0">
                  <a:solidFill>
                    <a:srgbClr val="92D050"/>
                  </a:solidFill>
                </a:rPr>
              </a:br>
              <a:r>
                <a:rPr lang="ko-KR" altLang="en-US" sz="1000" dirty="0">
                  <a:solidFill>
                    <a:srgbClr val="92D050"/>
                  </a:solidFill>
                </a:rPr>
                <a:t>일반 바이너리 파일 데이터 셋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912378" y="3788363"/>
              <a:ext cx="1816084" cy="822388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rgbClr val="FFC00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900" dirty="0" smtClean="0">
                  <a:solidFill>
                    <a:srgbClr val="FFC000"/>
                  </a:solidFill>
                </a:rPr>
                <a:t>관심 영역 추출</a:t>
              </a:r>
              <a:r>
                <a:rPr lang="en-US" altLang="ko-KR" sz="900" dirty="0" smtClean="0">
                  <a:solidFill>
                    <a:srgbClr val="FFC000"/>
                  </a:solidFill>
                </a:rPr>
                <a:t> </a:t>
              </a:r>
              <a:r>
                <a:rPr lang="ko-KR" altLang="en-US" sz="900" dirty="0" smtClean="0">
                  <a:solidFill>
                    <a:srgbClr val="FFC000"/>
                  </a:solidFill>
                </a:rPr>
                <a:t>모듈</a:t>
              </a:r>
              <a:endParaRPr lang="ko-KR" altLang="en-US" sz="900" dirty="0">
                <a:solidFill>
                  <a:srgbClr val="FFC000"/>
                </a:solidFill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 rot="5400000">
              <a:off x="10038495" y="2728812"/>
              <a:ext cx="122072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36926" y="2470449"/>
              <a:ext cx="1932194" cy="5513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FFC000"/>
                  </a:solidFill>
                </a:rPr>
                <a:t>이진 파일 이미지 변환 모듈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07169" y="3788363"/>
              <a:ext cx="1932194" cy="82238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1000" dirty="0" smtClean="0">
                  <a:solidFill>
                    <a:srgbClr val="00B0F0"/>
                  </a:solidFill>
                </a:rPr>
                <a:t>학습 모델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153324" y="5440377"/>
              <a:ext cx="1631031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Weight </a:t>
              </a:r>
              <a:r>
                <a:rPr lang="ko-KR" altLang="en-US" sz="1050" dirty="0" smtClean="0">
                  <a:solidFill>
                    <a:srgbClr val="92D050"/>
                  </a:solidFill>
                </a:rPr>
                <a:t>파일</a:t>
              </a:r>
              <a:endParaRPr lang="en-US" altLang="ko-KR" sz="105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(.</a:t>
              </a:r>
              <a:r>
                <a:rPr lang="en-US" altLang="ko-KR" sz="1050" dirty="0" err="1" smtClean="0">
                  <a:solidFill>
                    <a:srgbClr val="92D050"/>
                  </a:solidFill>
                </a:rPr>
                <a:t>caffemodel</a:t>
              </a:r>
              <a:r>
                <a:rPr lang="en-US" altLang="ko-KR" sz="1050" dirty="0" smtClean="0">
                  <a:solidFill>
                    <a:srgbClr val="92D050"/>
                  </a:solidFill>
                </a:rPr>
                <a:t>)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3871506" y="3657761"/>
              <a:ext cx="2194668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2" name="오른쪽 화살표 51"/>
            <p:cNvSpPr/>
            <p:nvPr/>
          </p:nvSpPr>
          <p:spPr>
            <a:xfrm rot="5400000">
              <a:off x="4694015" y="4736150"/>
              <a:ext cx="574152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7004905" y="5440377"/>
              <a:ext cx="1631615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50" dirty="0" smtClean="0">
                  <a:solidFill>
                    <a:srgbClr val="92D050"/>
                  </a:solidFill>
                </a:rPr>
                <a:t>관심 영역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57" name="오른쪽 화살표 56"/>
            <p:cNvSpPr/>
            <p:nvPr/>
          </p:nvSpPr>
          <p:spPr>
            <a:xfrm rot="5400000">
              <a:off x="7533342" y="4736150"/>
              <a:ext cx="574153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812556" y="3657762"/>
              <a:ext cx="2015730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950318" y="2427225"/>
              <a:ext cx="4780435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873160" y="3921011"/>
              <a:ext cx="1011137" cy="1931585"/>
              <a:chOff x="2905921" y="3937508"/>
              <a:chExt cx="1011137" cy="1931585"/>
            </a:xfrm>
          </p:grpSpPr>
          <p:sp>
            <p:nvSpPr>
              <p:cNvPr id="59" name="오른쪽 화살표 58"/>
              <p:cNvSpPr/>
              <p:nvPr/>
            </p:nvSpPr>
            <p:spPr>
              <a:xfrm>
                <a:off x="3330050" y="393750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16200000">
                <a:off x="2558896" y="4862093"/>
                <a:ext cx="1774953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905921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9817255" y="3657761"/>
              <a:ext cx="1692870" cy="25296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00B0F0"/>
                  </a:solidFill>
                </a:rPr>
                <a:t>R-CNN</a:t>
              </a:r>
              <a:br>
                <a:rPr lang="en-US" altLang="ko-KR" sz="1050" dirty="0" smtClean="0">
                  <a:solidFill>
                    <a:srgbClr val="00B0F0"/>
                  </a:solidFill>
                </a:rPr>
              </a:br>
              <a:r>
                <a:rPr lang="ko-KR" altLang="en-US" sz="1050" dirty="0" smtClean="0">
                  <a:solidFill>
                    <a:srgbClr val="00B0F0"/>
                  </a:solidFill>
                </a:rPr>
                <a:t>학습 모듈</a:t>
              </a:r>
              <a:endParaRPr lang="ko-KR" alt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 rot="5400000">
              <a:off x="7329880" y="2970229"/>
              <a:ext cx="954122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950319" y="2801943"/>
              <a:ext cx="1908313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8728462" y="4656342"/>
              <a:ext cx="1027852" cy="1196253"/>
              <a:chOff x="2913874" y="4672838"/>
              <a:chExt cx="1027852" cy="1196253"/>
            </a:xfrm>
          </p:grpSpPr>
          <p:sp>
            <p:nvSpPr>
              <p:cNvPr id="66" name="오른쪽 화살표 65"/>
              <p:cNvSpPr/>
              <p:nvPr/>
            </p:nvSpPr>
            <p:spPr>
              <a:xfrm>
                <a:off x="3354718" y="467283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16200000">
                <a:off x="2933092" y="5228332"/>
                <a:ext cx="1042470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13874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74" name="모서리가 둥근 직사각형 73"/>
            <p:cNvSpPr/>
            <p:nvPr/>
          </p:nvSpPr>
          <p:spPr>
            <a:xfrm>
              <a:off x="4150170" y="2406722"/>
              <a:ext cx="1636156" cy="678944"/>
            </a:xfrm>
            <a:prstGeom prst="roundRect">
              <a:avLst>
                <a:gd name="adj" fmla="val 3477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이미지</a:t>
              </a:r>
              <a:endParaRPr lang="en-US" altLang="ko-KR" sz="100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데이터 셋</a:t>
              </a:r>
              <a:endParaRPr lang="ko-KR" altLang="en-US" sz="1000" dirty="0">
                <a:solidFill>
                  <a:srgbClr val="92D050"/>
                </a:solidFill>
              </a:endParaRPr>
            </a:p>
          </p:txBody>
        </p:sp>
        <p:sp>
          <p:nvSpPr>
            <p:cNvPr id="76" name="오른쪽 화살표 75"/>
            <p:cNvSpPr/>
            <p:nvPr/>
          </p:nvSpPr>
          <p:spPr>
            <a:xfrm>
              <a:off x="3466141" y="2448157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7" name="오른쪽 화살표 76"/>
            <p:cNvSpPr/>
            <p:nvPr/>
          </p:nvSpPr>
          <p:spPr>
            <a:xfrm rot="5400000">
              <a:off x="4688782" y="3165908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1361435" y="2368172"/>
            <a:ext cx="1255264" cy="46808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C000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2616699" y="2830909"/>
            <a:ext cx="7760820" cy="347163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2582492" y="1393079"/>
            <a:ext cx="7795027" cy="97461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238912" y="1393079"/>
            <a:ext cx="2138607" cy="49156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예제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329419" y="2556217"/>
            <a:ext cx="1965605" cy="1691231"/>
            <a:chOff x="8325414" y="2431917"/>
            <a:chExt cx="1965605" cy="1691231"/>
          </a:xfrm>
        </p:grpSpPr>
        <p:sp>
          <p:nvSpPr>
            <p:cNvPr id="33" name="직사각형 32"/>
            <p:cNvSpPr/>
            <p:nvPr/>
          </p:nvSpPr>
          <p:spPr>
            <a:xfrm>
              <a:off x="8325414" y="2431917"/>
              <a:ext cx="1965605" cy="169123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 </a:t>
              </a:r>
              <a:endParaRPr lang="ko-KR" altLang="en-US" sz="1400" dirty="0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1034" y="2489889"/>
              <a:ext cx="1881715" cy="1594230"/>
            </a:xfrm>
            <a:prstGeom prst="rect">
              <a:avLst/>
            </a:prstGeom>
          </p:spPr>
        </p:pic>
      </p:grpSp>
      <p:sp>
        <p:nvSpPr>
          <p:cNvPr id="36" name="오른쪽 화살표 35"/>
          <p:cNvSpPr/>
          <p:nvPr/>
        </p:nvSpPr>
        <p:spPr>
          <a:xfrm rot="5400000">
            <a:off x="9235527" y="4240599"/>
            <a:ext cx="192730" cy="3645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6" name="그룹 5"/>
          <p:cNvGrpSpPr/>
          <p:nvPr/>
        </p:nvGrpSpPr>
        <p:grpSpPr>
          <a:xfrm>
            <a:off x="8333193" y="4558040"/>
            <a:ext cx="1954052" cy="1681291"/>
            <a:chOff x="7365616" y="2061363"/>
            <a:chExt cx="2932212" cy="2522912"/>
          </a:xfrm>
        </p:grpSpPr>
        <p:sp>
          <p:nvSpPr>
            <p:cNvPr id="37" name="직사각형 36"/>
            <p:cNvSpPr/>
            <p:nvPr/>
          </p:nvSpPr>
          <p:spPr>
            <a:xfrm>
              <a:off x="7365616" y="2061363"/>
              <a:ext cx="2932212" cy="25229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3420" y="2185310"/>
              <a:ext cx="2269678" cy="2252258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8333193" y="1649923"/>
            <a:ext cx="1961831" cy="628145"/>
            <a:chOff x="5757559" y="2262959"/>
            <a:chExt cx="2631067" cy="776648"/>
          </a:xfrm>
        </p:grpSpPr>
        <p:sp>
          <p:nvSpPr>
            <p:cNvPr id="42" name="직사각형 41"/>
            <p:cNvSpPr/>
            <p:nvPr/>
          </p:nvSpPr>
          <p:spPr>
            <a:xfrm>
              <a:off x="5757559" y="2262959"/>
              <a:ext cx="2631067" cy="7766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3601" y="2547057"/>
              <a:ext cx="2400300" cy="209550"/>
            </a:xfrm>
            <a:prstGeom prst="rect">
              <a:avLst/>
            </a:prstGeom>
          </p:spPr>
        </p:pic>
      </p:grpSp>
      <p:sp>
        <p:nvSpPr>
          <p:cNvPr id="44" name="오른쪽 화살표 43"/>
          <p:cNvSpPr/>
          <p:nvPr/>
        </p:nvSpPr>
        <p:spPr>
          <a:xfrm rot="5400000">
            <a:off x="9211850" y="2244428"/>
            <a:ext cx="192730" cy="3645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cxnSp>
        <p:nvCxnSpPr>
          <p:cNvPr id="46" name="직선 연결선 45"/>
          <p:cNvCxnSpPr/>
          <p:nvPr/>
        </p:nvCxnSpPr>
        <p:spPr>
          <a:xfrm>
            <a:off x="1356490" y="2833677"/>
            <a:ext cx="6882422" cy="34688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1361435" y="1393081"/>
            <a:ext cx="6877477" cy="97547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50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dirty="0" smtClean="0"/>
              <a:t>학습 시스템</a:t>
            </a:r>
            <a:endParaRPr lang="en-US" altLang="ko-KR" sz="2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시스템 구성도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392467" y="2406723"/>
            <a:ext cx="5973149" cy="2177552"/>
            <a:chOff x="1392467" y="2406722"/>
            <a:chExt cx="10117658" cy="3780639"/>
          </a:xfrm>
        </p:grpSpPr>
        <p:sp>
          <p:nvSpPr>
            <p:cNvPr id="23" name="오른쪽 화살표 22"/>
            <p:cNvSpPr/>
            <p:nvPr/>
          </p:nvSpPr>
          <p:spPr>
            <a:xfrm rot="5400000" flipH="1">
              <a:off x="2146500" y="3121902"/>
              <a:ext cx="50766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392467" y="3839532"/>
              <a:ext cx="2015731" cy="89873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92D050"/>
                  </a:solidFill>
                </a:rPr>
                <a:t>악성코드 및 </a:t>
              </a:r>
              <a:r>
                <a:rPr lang="en-US" altLang="ko-KR" sz="1000" dirty="0">
                  <a:solidFill>
                    <a:srgbClr val="92D050"/>
                  </a:solidFill>
                </a:rPr>
                <a:t/>
              </a:r>
              <a:br>
                <a:rPr lang="en-US" altLang="ko-KR" sz="1000" dirty="0">
                  <a:solidFill>
                    <a:srgbClr val="92D050"/>
                  </a:solidFill>
                </a:rPr>
              </a:br>
              <a:r>
                <a:rPr lang="ko-KR" altLang="en-US" sz="1000" dirty="0">
                  <a:solidFill>
                    <a:srgbClr val="92D050"/>
                  </a:solidFill>
                </a:rPr>
                <a:t>일반 바이너리 파일 데이터 셋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912378" y="3788363"/>
              <a:ext cx="1816084" cy="822388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rgbClr val="FFC00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900" dirty="0" smtClean="0">
                  <a:solidFill>
                    <a:srgbClr val="FFC000"/>
                  </a:solidFill>
                </a:rPr>
                <a:t>관심 영역 추출</a:t>
              </a:r>
              <a:r>
                <a:rPr lang="en-US" altLang="ko-KR" sz="900" dirty="0" smtClean="0">
                  <a:solidFill>
                    <a:srgbClr val="FFC000"/>
                  </a:solidFill>
                </a:rPr>
                <a:t> </a:t>
              </a:r>
              <a:r>
                <a:rPr lang="ko-KR" altLang="en-US" sz="900" dirty="0" smtClean="0">
                  <a:solidFill>
                    <a:srgbClr val="FFC000"/>
                  </a:solidFill>
                </a:rPr>
                <a:t>모듈</a:t>
              </a:r>
              <a:endParaRPr lang="ko-KR" altLang="en-US" sz="900" dirty="0">
                <a:solidFill>
                  <a:srgbClr val="FFC000"/>
                </a:solidFill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 rot="5400000">
              <a:off x="10038495" y="2728812"/>
              <a:ext cx="122072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36926" y="2470449"/>
              <a:ext cx="1932194" cy="5513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FFC000"/>
                  </a:solidFill>
                </a:rPr>
                <a:t>이진 파일 이미지 변환 모듈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07169" y="3788363"/>
              <a:ext cx="1932194" cy="82238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1000" dirty="0" smtClean="0">
                  <a:solidFill>
                    <a:srgbClr val="00B0F0"/>
                  </a:solidFill>
                </a:rPr>
                <a:t>학습 모델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153324" y="5440377"/>
              <a:ext cx="1631031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Weight </a:t>
              </a:r>
              <a:r>
                <a:rPr lang="ko-KR" altLang="en-US" sz="1050" dirty="0" smtClean="0">
                  <a:solidFill>
                    <a:srgbClr val="92D050"/>
                  </a:solidFill>
                </a:rPr>
                <a:t>파일</a:t>
              </a:r>
              <a:endParaRPr lang="en-US" altLang="ko-KR" sz="105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(.</a:t>
              </a:r>
              <a:r>
                <a:rPr lang="en-US" altLang="ko-KR" sz="1050" dirty="0" err="1" smtClean="0">
                  <a:solidFill>
                    <a:srgbClr val="92D050"/>
                  </a:solidFill>
                </a:rPr>
                <a:t>caffemodel</a:t>
              </a:r>
              <a:r>
                <a:rPr lang="en-US" altLang="ko-KR" sz="1050" dirty="0" smtClean="0">
                  <a:solidFill>
                    <a:srgbClr val="92D050"/>
                  </a:solidFill>
                </a:rPr>
                <a:t>)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3871506" y="3657761"/>
              <a:ext cx="2194668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2" name="오른쪽 화살표 51"/>
            <p:cNvSpPr/>
            <p:nvPr/>
          </p:nvSpPr>
          <p:spPr>
            <a:xfrm rot="5400000">
              <a:off x="4694015" y="4736150"/>
              <a:ext cx="574152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7004905" y="5440377"/>
              <a:ext cx="1631615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50" dirty="0" smtClean="0">
                  <a:solidFill>
                    <a:srgbClr val="92D050"/>
                  </a:solidFill>
                </a:rPr>
                <a:t>관심 영역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57" name="오른쪽 화살표 56"/>
            <p:cNvSpPr/>
            <p:nvPr/>
          </p:nvSpPr>
          <p:spPr>
            <a:xfrm rot="5400000">
              <a:off x="7533342" y="4736150"/>
              <a:ext cx="574153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812556" y="3657762"/>
              <a:ext cx="2015730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950318" y="2427225"/>
              <a:ext cx="4780435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873160" y="3921011"/>
              <a:ext cx="1011137" cy="1931585"/>
              <a:chOff x="2905921" y="3937508"/>
              <a:chExt cx="1011137" cy="1931585"/>
            </a:xfrm>
          </p:grpSpPr>
          <p:sp>
            <p:nvSpPr>
              <p:cNvPr id="59" name="오른쪽 화살표 58"/>
              <p:cNvSpPr/>
              <p:nvPr/>
            </p:nvSpPr>
            <p:spPr>
              <a:xfrm>
                <a:off x="3330050" y="393750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16200000">
                <a:off x="2558896" y="4862093"/>
                <a:ext cx="1774953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905921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9817255" y="3657761"/>
              <a:ext cx="1692870" cy="25296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00B0F0"/>
                  </a:solidFill>
                </a:rPr>
                <a:t>R-CNN</a:t>
              </a:r>
              <a:br>
                <a:rPr lang="en-US" altLang="ko-KR" sz="1050" dirty="0" smtClean="0">
                  <a:solidFill>
                    <a:srgbClr val="00B0F0"/>
                  </a:solidFill>
                </a:rPr>
              </a:br>
              <a:r>
                <a:rPr lang="ko-KR" altLang="en-US" sz="1050" dirty="0" smtClean="0">
                  <a:solidFill>
                    <a:srgbClr val="00B0F0"/>
                  </a:solidFill>
                </a:rPr>
                <a:t>학습 모듈</a:t>
              </a:r>
              <a:endParaRPr lang="ko-KR" alt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 rot="5400000">
              <a:off x="7329880" y="2970229"/>
              <a:ext cx="954122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950319" y="2801943"/>
              <a:ext cx="1908313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8728462" y="4656342"/>
              <a:ext cx="1027852" cy="1196253"/>
              <a:chOff x="2913874" y="4672838"/>
              <a:chExt cx="1027852" cy="1196253"/>
            </a:xfrm>
          </p:grpSpPr>
          <p:sp>
            <p:nvSpPr>
              <p:cNvPr id="66" name="오른쪽 화살표 65"/>
              <p:cNvSpPr/>
              <p:nvPr/>
            </p:nvSpPr>
            <p:spPr>
              <a:xfrm>
                <a:off x="3354718" y="467283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16200000">
                <a:off x="2933092" y="5228332"/>
                <a:ext cx="1042470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13874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74" name="모서리가 둥근 직사각형 73"/>
            <p:cNvSpPr/>
            <p:nvPr/>
          </p:nvSpPr>
          <p:spPr>
            <a:xfrm>
              <a:off x="4150170" y="2406722"/>
              <a:ext cx="1636156" cy="678944"/>
            </a:xfrm>
            <a:prstGeom prst="roundRect">
              <a:avLst>
                <a:gd name="adj" fmla="val 3477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이미지</a:t>
              </a:r>
              <a:endParaRPr lang="en-US" altLang="ko-KR" sz="100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데이터 셋</a:t>
              </a:r>
              <a:endParaRPr lang="ko-KR" altLang="en-US" sz="1000" dirty="0">
                <a:solidFill>
                  <a:srgbClr val="92D050"/>
                </a:solidFill>
              </a:endParaRPr>
            </a:p>
          </p:txBody>
        </p:sp>
        <p:sp>
          <p:nvSpPr>
            <p:cNvPr id="76" name="오른쪽 화살표 75"/>
            <p:cNvSpPr/>
            <p:nvPr/>
          </p:nvSpPr>
          <p:spPr>
            <a:xfrm>
              <a:off x="3466141" y="2448157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7" name="오른쪽 화살표 76"/>
            <p:cNvSpPr/>
            <p:nvPr/>
          </p:nvSpPr>
          <p:spPr>
            <a:xfrm rot="5400000">
              <a:off x="4688782" y="3165908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946791" y="2368172"/>
            <a:ext cx="1097842" cy="46808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C000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046362" y="2843508"/>
            <a:ext cx="6331157" cy="19389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4034404" y="2156518"/>
            <a:ext cx="6343115" cy="21768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8238912" y="2160792"/>
            <a:ext cx="2138607" cy="262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Virus  - 20,462</a:t>
            </a:r>
            <a:r>
              <a:rPr lang="ko-KR" altLang="en-US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White – 19,766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963250" y="2848648"/>
            <a:ext cx="5275662" cy="193380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2936105" y="2168322"/>
            <a:ext cx="5302807" cy="19990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8333193" y="2280993"/>
            <a:ext cx="1954052" cy="1681291"/>
            <a:chOff x="7365616" y="2061363"/>
            <a:chExt cx="2932212" cy="2522912"/>
          </a:xfrm>
        </p:grpSpPr>
        <p:sp>
          <p:nvSpPr>
            <p:cNvPr id="56" name="직사각형 55"/>
            <p:cNvSpPr/>
            <p:nvPr/>
          </p:nvSpPr>
          <p:spPr>
            <a:xfrm>
              <a:off x="7365616" y="2061363"/>
              <a:ext cx="2932212" cy="25229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13420" y="2185310"/>
              <a:ext cx="2269678" cy="2252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7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dirty="0" smtClean="0"/>
              <a:t>학습 시스템</a:t>
            </a:r>
            <a:endParaRPr lang="en-US" altLang="ko-KR" sz="2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시스템 구성도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392467" y="2406723"/>
            <a:ext cx="5973149" cy="2177552"/>
            <a:chOff x="1392467" y="2406722"/>
            <a:chExt cx="10117658" cy="3780639"/>
          </a:xfrm>
        </p:grpSpPr>
        <p:sp>
          <p:nvSpPr>
            <p:cNvPr id="23" name="오른쪽 화살표 22"/>
            <p:cNvSpPr/>
            <p:nvPr/>
          </p:nvSpPr>
          <p:spPr>
            <a:xfrm rot="5400000" flipH="1">
              <a:off x="2146500" y="3121902"/>
              <a:ext cx="50766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392467" y="3839532"/>
              <a:ext cx="2015731" cy="89873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92D050"/>
                  </a:solidFill>
                </a:rPr>
                <a:t>악성코드 및 </a:t>
              </a:r>
              <a:r>
                <a:rPr lang="en-US" altLang="ko-KR" sz="1000" dirty="0">
                  <a:solidFill>
                    <a:srgbClr val="92D050"/>
                  </a:solidFill>
                </a:rPr>
                <a:t/>
              </a:r>
              <a:br>
                <a:rPr lang="en-US" altLang="ko-KR" sz="1000" dirty="0">
                  <a:solidFill>
                    <a:srgbClr val="92D050"/>
                  </a:solidFill>
                </a:rPr>
              </a:br>
              <a:r>
                <a:rPr lang="ko-KR" altLang="en-US" sz="1000" dirty="0">
                  <a:solidFill>
                    <a:srgbClr val="92D050"/>
                  </a:solidFill>
                </a:rPr>
                <a:t>일반 바이너리 파일 데이터 셋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912378" y="3788363"/>
              <a:ext cx="1816084" cy="822388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rgbClr val="FFC00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900" dirty="0" smtClean="0">
                  <a:solidFill>
                    <a:srgbClr val="FFC000"/>
                  </a:solidFill>
                </a:rPr>
                <a:t>관심 영역 추출</a:t>
              </a:r>
              <a:r>
                <a:rPr lang="en-US" altLang="ko-KR" sz="900" dirty="0" smtClean="0">
                  <a:solidFill>
                    <a:srgbClr val="FFC000"/>
                  </a:solidFill>
                </a:rPr>
                <a:t> </a:t>
              </a:r>
              <a:r>
                <a:rPr lang="ko-KR" altLang="en-US" sz="900" dirty="0" smtClean="0">
                  <a:solidFill>
                    <a:srgbClr val="FFC000"/>
                  </a:solidFill>
                </a:rPr>
                <a:t>모듈</a:t>
              </a:r>
              <a:endParaRPr lang="ko-KR" altLang="en-US" sz="900" dirty="0">
                <a:solidFill>
                  <a:srgbClr val="FFC000"/>
                </a:solidFill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 rot="5400000">
              <a:off x="10038495" y="2728812"/>
              <a:ext cx="122072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36926" y="2470449"/>
              <a:ext cx="1932194" cy="5513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FFC000"/>
                  </a:solidFill>
                </a:rPr>
                <a:t>이진 파일 이미지 변환 모듈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07169" y="3788363"/>
              <a:ext cx="1932194" cy="82238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1000" dirty="0" smtClean="0">
                  <a:solidFill>
                    <a:srgbClr val="00B0F0"/>
                  </a:solidFill>
                </a:rPr>
                <a:t>학습 모델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153324" y="5440377"/>
              <a:ext cx="1631031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Weight </a:t>
              </a:r>
              <a:r>
                <a:rPr lang="ko-KR" altLang="en-US" sz="1050" dirty="0" smtClean="0">
                  <a:solidFill>
                    <a:srgbClr val="92D050"/>
                  </a:solidFill>
                </a:rPr>
                <a:t>파일</a:t>
              </a:r>
              <a:endParaRPr lang="en-US" altLang="ko-KR" sz="105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(.</a:t>
              </a:r>
              <a:r>
                <a:rPr lang="en-US" altLang="ko-KR" sz="1050" dirty="0" err="1" smtClean="0">
                  <a:solidFill>
                    <a:srgbClr val="92D050"/>
                  </a:solidFill>
                </a:rPr>
                <a:t>caffemodel</a:t>
              </a:r>
              <a:r>
                <a:rPr lang="en-US" altLang="ko-KR" sz="1050" dirty="0" smtClean="0">
                  <a:solidFill>
                    <a:srgbClr val="92D050"/>
                  </a:solidFill>
                </a:rPr>
                <a:t>)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3871506" y="3657761"/>
              <a:ext cx="2194668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2" name="오른쪽 화살표 51"/>
            <p:cNvSpPr/>
            <p:nvPr/>
          </p:nvSpPr>
          <p:spPr>
            <a:xfrm rot="5400000">
              <a:off x="4694015" y="4736150"/>
              <a:ext cx="574152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7004905" y="5440377"/>
              <a:ext cx="1631615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50" dirty="0" smtClean="0">
                  <a:solidFill>
                    <a:srgbClr val="92D050"/>
                  </a:solidFill>
                </a:rPr>
                <a:t>관심 영역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57" name="오른쪽 화살표 56"/>
            <p:cNvSpPr/>
            <p:nvPr/>
          </p:nvSpPr>
          <p:spPr>
            <a:xfrm rot="5400000">
              <a:off x="7533342" y="4736150"/>
              <a:ext cx="574153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812556" y="3657762"/>
              <a:ext cx="2015730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950318" y="2427225"/>
              <a:ext cx="4780435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873160" y="3921011"/>
              <a:ext cx="1011137" cy="1931585"/>
              <a:chOff x="2905921" y="3937508"/>
              <a:chExt cx="1011137" cy="1931585"/>
            </a:xfrm>
          </p:grpSpPr>
          <p:sp>
            <p:nvSpPr>
              <p:cNvPr id="59" name="오른쪽 화살표 58"/>
              <p:cNvSpPr/>
              <p:nvPr/>
            </p:nvSpPr>
            <p:spPr>
              <a:xfrm>
                <a:off x="3330050" y="393750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16200000">
                <a:off x="2558896" y="4862093"/>
                <a:ext cx="1774953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905921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9817255" y="3657761"/>
              <a:ext cx="1692870" cy="25296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00B0F0"/>
                  </a:solidFill>
                </a:rPr>
                <a:t>R-CNN</a:t>
              </a:r>
              <a:br>
                <a:rPr lang="en-US" altLang="ko-KR" sz="1050" dirty="0" smtClean="0">
                  <a:solidFill>
                    <a:srgbClr val="00B0F0"/>
                  </a:solidFill>
                </a:rPr>
              </a:br>
              <a:r>
                <a:rPr lang="ko-KR" altLang="en-US" sz="1050" dirty="0" smtClean="0">
                  <a:solidFill>
                    <a:srgbClr val="00B0F0"/>
                  </a:solidFill>
                </a:rPr>
                <a:t>학습 모듈</a:t>
              </a:r>
              <a:endParaRPr lang="ko-KR" alt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 rot="5400000">
              <a:off x="7329880" y="2970229"/>
              <a:ext cx="954122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950319" y="2801943"/>
              <a:ext cx="1908313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8728462" y="4656342"/>
              <a:ext cx="1027852" cy="1196253"/>
              <a:chOff x="2913874" y="4672838"/>
              <a:chExt cx="1027852" cy="1196253"/>
            </a:xfrm>
          </p:grpSpPr>
          <p:sp>
            <p:nvSpPr>
              <p:cNvPr id="66" name="오른쪽 화살표 65"/>
              <p:cNvSpPr/>
              <p:nvPr/>
            </p:nvSpPr>
            <p:spPr>
              <a:xfrm>
                <a:off x="3354718" y="467283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16200000">
                <a:off x="2933092" y="5228332"/>
                <a:ext cx="1042470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13874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74" name="모서리가 둥근 직사각형 73"/>
            <p:cNvSpPr/>
            <p:nvPr/>
          </p:nvSpPr>
          <p:spPr>
            <a:xfrm>
              <a:off x="4150170" y="2406722"/>
              <a:ext cx="1636156" cy="678944"/>
            </a:xfrm>
            <a:prstGeom prst="roundRect">
              <a:avLst>
                <a:gd name="adj" fmla="val 3477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이미지</a:t>
              </a:r>
              <a:endParaRPr lang="en-US" altLang="ko-KR" sz="100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데이터 셋</a:t>
              </a:r>
              <a:endParaRPr lang="ko-KR" altLang="en-US" sz="1000" dirty="0">
                <a:solidFill>
                  <a:srgbClr val="92D050"/>
                </a:solidFill>
              </a:endParaRPr>
            </a:p>
          </p:txBody>
        </p:sp>
        <p:sp>
          <p:nvSpPr>
            <p:cNvPr id="76" name="오른쪽 화살표 75"/>
            <p:cNvSpPr/>
            <p:nvPr/>
          </p:nvSpPr>
          <p:spPr>
            <a:xfrm>
              <a:off x="3466141" y="2448157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7" name="오른쪽 화살표 76"/>
            <p:cNvSpPr/>
            <p:nvPr/>
          </p:nvSpPr>
          <p:spPr>
            <a:xfrm rot="5400000">
              <a:off x="4688782" y="3165908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796421" y="3072276"/>
            <a:ext cx="1407179" cy="157229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C000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4203600" y="4041534"/>
            <a:ext cx="7348820" cy="6030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203600" y="3072277"/>
            <a:ext cx="7348820" cy="3817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2796421" y="4041534"/>
            <a:ext cx="5450513" cy="6030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796421" y="3070227"/>
            <a:ext cx="5450513" cy="3852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8246934" y="3455488"/>
            <a:ext cx="3305486" cy="586046"/>
            <a:chOff x="8238912" y="3178602"/>
            <a:chExt cx="3305486" cy="586046"/>
          </a:xfrm>
        </p:grpSpPr>
        <p:sp>
          <p:nvSpPr>
            <p:cNvPr id="71" name="직사각형 70"/>
            <p:cNvSpPr/>
            <p:nvPr/>
          </p:nvSpPr>
          <p:spPr>
            <a:xfrm>
              <a:off x="8238912" y="3178602"/>
              <a:ext cx="3305486" cy="586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9467" y="3268538"/>
              <a:ext cx="3140410" cy="417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8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dirty="0" smtClean="0"/>
              <a:t>학습 시스템</a:t>
            </a:r>
            <a:endParaRPr lang="en-US" altLang="ko-KR" sz="2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시스템 구성도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392467" y="2406723"/>
            <a:ext cx="5973149" cy="2177552"/>
            <a:chOff x="1392467" y="2406722"/>
            <a:chExt cx="10117658" cy="3780639"/>
          </a:xfrm>
        </p:grpSpPr>
        <p:sp>
          <p:nvSpPr>
            <p:cNvPr id="23" name="오른쪽 화살표 22"/>
            <p:cNvSpPr/>
            <p:nvPr/>
          </p:nvSpPr>
          <p:spPr>
            <a:xfrm rot="5400000" flipH="1">
              <a:off x="2146500" y="3121902"/>
              <a:ext cx="50766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392467" y="3839532"/>
              <a:ext cx="2015731" cy="89873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92D050"/>
                  </a:solidFill>
                </a:rPr>
                <a:t>악성코드 및 </a:t>
              </a:r>
              <a:r>
                <a:rPr lang="en-US" altLang="ko-KR" sz="1000" dirty="0">
                  <a:solidFill>
                    <a:srgbClr val="92D050"/>
                  </a:solidFill>
                </a:rPr>
                <a:t/>
              </a:r>
              <a:br>
                <a:rPr lang="en-US" altLang="ko-KR" sz="1000" dirty="0">
                  <a:solidFill>
                    <a:srgbClr val="92D050"/>
                  </a:solidFill>
                </a:rPr>
              </a:br>
              <a:r>
                <a:rPr lang="ko-KR" altLang="en-US" sz="1000" dirty="0">
                  <a:solidFill>
                    <a:srgbClr val="92D050"/>
                  </a:solidFill>
                </a:rPr>
                <a:t>일반 바이너리 파일 데이터 셋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912378" y="3788363"/>
              <a:ext cx="1816084" cy="822388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rgbClr val="FFC00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900" dirty="0" smtClean="0">
                  <a:solidFill>
                    <a:srgbClr val="FFC000"/>
                  </a:solidFill>
                </a:rPr>
                <a:t>관심 영역 추출</a:t>
              </a:r>
              <a:r>
                <a:rPr lang="en-US" altLang="ko-KR" sz="900" dirty="0" smtClean="0">
                  <a:solidFill>
                    <a:srgbClr val="FFC000"/>
                  </a:solidFill>
                </a:rPr>
                <a:t> </a:t>
              </a:r>
              <a:r>
                <a:rPr lang="ko-KR" altLang="en-US" sz="900" dirty="0" smtClean="0">
                  <a:solidFill>
                    <a:srgbClr val="FFC000"/>
                  </a:solidFill>
                </a:rPr>
                <a:t>모듈</a:t>
              </a:r>
              <a:endParaRPr lang="ko-KR" altLang="en-US" sz="900" dirty="0">
                <a:solidFill>
                  <a:srgbClr val="FFC000"/>
                </a:solidFill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 rot="5400000">
              <a:off x="10038495" y="2728812"/>
              <a:ext cx="122072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36926" y="2470449"/>
              <a:ext cx="1932194" cy="5513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FFC000"/>
                  </a:solidFill>
                </a:rPr>
                <a:t>이진 파일 이미지 변환 모듈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07169" y="3788363"/>
              <a:ext cx="1932194" cy="82238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1000" dirty="0" smtClean="0">
                  <a:solidFill>
                    <a:srgbClr val="00B0F0"/>
                  </a:solidFill>
                </a:rPr>
                <a:t>학습 모델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153324" y="5440377"/>
              <a:ext cx="1631031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Weight </a:t>
              </a:r>
              <a:r>
                <a:rPr lang="ko-KR" altLang="en-US" sz="1050" dirty="0" smtClean="0">
                  <a:solidFill>
                    <a:srgbClr val="92D050"/>
                  </a:solidFill>
                </a:rPr>
                <a:t>파일</a:t>
              </a:r>
              <a:endParaRPr lang="en-US" altLang="ko-KR" sz="105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(.</a:t>
              </a:r>
              <a:r>
                <a:rPr lang="en-US" altLang="ko-KR" sz="1050" dirty="0" err="1" smtClean="0">
                  <a:solidFill>
                    <a:srgbClr val="92D050"/>
                  </a:solidFill>
                </a:rPr>
                <a:t>caffemodel</a:t>
              </a:r>
              <a:r>
                <a:rPr lang="en-US" altLang="ko-KR" sz="1050" dirty="0" smtClean="0">
                  <a:solidFill>
                    <a:srgbClr val="92D050"/>
                  </a:solidFill>
                </a:rPr>
                <a:t>)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3871506" y="3657761"/>
              <a:ext cx="2194668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2" name="오른쪽 화살표 51"/>
            <p:cNvSpPr/>
            <p:nvPr/>
          </p:nvSpPr>
          <p:spPr>
            <a:xfrm rot="5400000">
              <a:off x="4694015" y="4736150"/>
              <a:ext cx="574152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7004905" y="5440377"/>
              <a:ext cx="1631615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50" dirty="0" smtClean="0">
                  <a:solidFill>
                    <a:srgbClr val="92D050"/>
                  </a:solidFill>
                </a:rPr>
                <a:t>관심 영역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57" name="오른쪽 화살표 56"/>
            <p:cNvSpPr/>
            <p:nvPr/>
          </p:nvSpPr>
          <p:spPr>
            <a:xfrm rot="5400000">
              <a:off x="7533342" y="4736150"/>
              <a:ext cx="574153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812556" y="3657762"/>
              <a:ext cx="2015730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950318" y="2427225"/>
              <a:ext cx="4780435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873160" y="3921011"/>
              <a:ext cx="1011137" cy="1931585"/>
              <a:chOff x="2905921" y="3937508"/>
              <a:chExt cx="1011137" cy="1931585"/>
            </a:xfrm>
          </p:grpSpPr>
          <p:sp>
            <p:nvSpPr>
              <p:cNvPr id="59" name="오른쪽 화살표 58"/>
              <p:cNvSpPr/>
              <p:nvPr/>
            </p:nvSpPr>
            <p:spPr>
              <a:xfrm>
                <a:off x="3330050" y="393750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16200000">
                <a:off x="2558896" y="4862093"/>
                <a:ext cx="1774953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905921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9817255" y="3657761"/>
              <a:ext cx="1692870" cy="25296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00B0F0"/>
                  </a:solidFill>
                </a:rPr>
                <a:t>R-CNN</a:t>
              </a:r>
              <a:br>
                <a:rPr lang="en-US" altLang="ko-KR" sz="1050" dirty="0" smtClean="0">
                  <a:solidFill>
                    <a:srgbClr val="00B0F0"/>
                  </a:solidFill>
                </a:rPr>
              </a:br>
              <a:r>
                <a:rPr lang="ko-KR" altLang="en-US" sz="1050" dirty="0" smtClean="0">
                  <a:solidFill>
                    <a:srgbClr val="00B0F0"/>
                  </a:solidFill>
                </a:rPr>
                <a:t>학습 모듈</a:t>
              </a:r>
              <a:endParaRPr lang="ko-KR" alt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 rot="5400000">
              <a:off x="7329880" y="2970229"/>
              <a:ext cx="954122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950319" y="2801943"/>
              <a:ext cx="1908313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8728462" y="4656342"/>
              <a:ext cx="1027852" cy="1196253"/>
              <a:chOff x="2913874" y="4672838"/>
              <a:chExt cx="1027852" cy="1196253"/>
            </a:xfrm>
          </p:grpSpPr>
          <p:sp>
            <p:nvSpPr>
              <p:cNvPr id="66" name="오른쪽 화살표 65"/>
              <p:cNvSpPr/>
              <p:nvPr/>
            </p:nvSpPr>
            <p:spPr>
              <a:xfrm>
                <a:off x="3354718" y="467283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16200000">
                <a:off x="2933092" y="5228332"/>
                <a:ext cx="1042470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13874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74" name="모서리가 둥근 직사각형 73"/>
            <p:cNvSpPr/>
            <p:nvPr/>
          </p:nvSpPr>
          <p:spPr>
            <a:xfrm>
              <a:off x="4150170" y="2406722"/>
              <a:ext cx="1636156" cy="678944"/>
            </a:xfrm>
            <a:prstGeom prst="roundRect">
              <a:avLst>
                <a:gd name="adj" fmla="val 3477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이미지</a:t>
              </a:r>
              <a:endParaRPr lang="en-US" altLang="ko-KR" sz="100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데이터 셋</a:t>
              </a:r>
              <a:endParaRPr lang="ko-KR" altLang="en-US" sz="1000" dirty="0">
                <a:solidFill>
                  <a:srgbClr val="92D050"/>
                </a:solidFill>
              </a:endParaRPr>
            </a:p>
          </p:txBody>
        </p:sp>
        <p:sp>
          <p:nvSpPr>
            <p:cNvPr id="76" name="오른쪽 화살표 75"/>
            <p:cNvSpPr/>
            <p:nvPr/>
          </p:nvSpPr>
          <p:spPr>
            <a:xfrm>
              <a:off x="3466141" y="2448157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7" name="오른쪽 화살표 76"/>
            <p:cNvSpPr/>
            <p:nvPr/>
          </p:nvSpPr>
          <p:spPr>
            <a:xfrm rot="5400000">
              <a:off x="4688782" y="3165908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480213" y="3069634"/>
            <a:ext cx="1407179" cy="157229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C000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5887392" y="4647581"/>
            <a:ext cx="4490127" cy="18080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5887392" y="1393079"/>
            <a:ext cx="4490127" cy="167391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461396" y="4638419"/>
            <a:ext cx="3777516" cy="181724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4480213" y="1393079"/>
            <a:ext cx="3766721" cy="167655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8238912" y="1393079"/>
            <a:ext cx="2138607" cy="50625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예제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334380" y="1728659"/>
            <a:ext cx="1954052" cy="1949086"/>
            <a:chOff x="8333193" y="2070678"/>
            <a:chExt cx="1954052" cy="1949086"/>
          </a:xfrm>
        </p:grpSpPr>
        <p:sp>
          <p:nvSpPr>
            <p:cNvPr id="56" name="직사각형 55"/>
            <p:cNvSpPr/>
            <p:nvPr/>
          </p:nvSpPr>
          <p:spPr>
            <a:xfrm>
              <a:off x="8333193" y="2070678"/>
              <a:ext cx="1954052" cy="19490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9233" y="2124320"/>
              <a:ext cx="1837964" cy="1837964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8328806" y="3930395"/>
            <a:ext cx="1956977" cy="1938824"/>
            <a:chOff x="8328806" y="3930395"/>
            <a:chExt cx="1956977" cy="1938824"/>
          </a:xfrm>
        </p:grpSpPr>
        <p:sp>
          <p:nvSpPr>
            <p:cNvPr id="73" name="직사각형 72"/>
            <p:cNvSpPr/>
            <p:nvPr/>
          </p:nvSpPr>
          <p:spPr>
            <a:xfrm>
              <a:off x="8328806" y="3930395"/>
              <a:ext cx="1956977" cy="193882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 </a:t>
              </a:r>
              <a:endParaRPr lang="ko-KR" altLang="en-US" dirty="0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7772" y="3978405"/>
              <a:ext cx="1832757" cy="1832757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8436378" y="4420066"/>
              <a:ext cx="1838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x, y, width, height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79" name="오른쪽 화살표 78"/>
          <p:cNvSpPr/>
          <p:nvPr/>
        </p:nvSpPr>
        <p:spPr>
          <a:xfrm rot="5400000">
            <a:off x="9215041" y="3633091"/>
            <a:ext cx="192730" cy="3645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0" name="오른쪽 화살표 79"/>
          <p:cNvSpPr/>
          <p:nvPr/>
        </p:nvSpPr>
        <p:spPr>
          <a:xfrm rot="5400000">
            <a:off x="9215041" y="5831202"/>
            <a:ext cx="192730" cy="3645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1" name="TextBox 80"/>
          <p:cNvSpPr txBox="1"/>
          <p:nvPr/>
        </p:nvSpPr>
        <p:spPr>
          <a:xfrm>
            <a:off x="8385148" y="6086335"/>
            <a:ext cx="183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x, y, width, height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dirty="0" smtClean="0"/>
              <a:t>학습 시스템</a:t>
            </a:r>
            <a:endParaRPr lang="en-US" altLang="ko-KR" sz="2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시스템 구성도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1392467" y="2406723"/>
            <a:ext cx="5973149" cy="2177552"/>
            <a:chOff x="1392467" y="2406722"/>
            <a:chExt cx="10117658" cy="3780639"/>
          </a:xfrm>
        </p:grpSpPr>
        <p:sp>
          <p:nvSpPr>
            <p:cNvPr id="23" name="오른쪽 화살표 22"/>
            <p:cNvSpPr/>
            <p:nvPr/>
          </p:nvSpPr>
          <p:spPr>
            <a:xfrm rot="5400000" flipH="1">
              <a:off x="2146500" y="3121902"/>
              <a:ext cx="50766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1392467" y="3839532"/>
              <a:ext cx="2015731" cy="89873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rgbClr val="92D050"/>
                  </a:solidFill>
                </a:rPr>
                <a:t>악성코드 및 </a:t>
              </a:r>
              <a:r>
                <a:rPr lang="en-US" altLang="ko-KR" sz="1000" dirty="0">
                  <a:solidFill>
                    <a:srgbClr val="92D050"/>
                  </a:solidFill>
                </a:rPr>
                <a:t/>
              </a:r>
              <a:br>
                <a:rPr lang="en-US" altLang="ko-KR" sz="1000" dirty="0">
                  <a:solidFill>
                    <a:srgbClr val="92D050"/>
                  </a:solidFill>
                </a:rPr>
              </a:br>
              <a:r>
                <a:rPr lang="ko-KR" altLang="en-US" sz="1000" dirty="0">
                  <a:solidFill>
                    <a:srgbClr val="92D050"/>
                  </a:solidFill>
                </a:rPr>
                <a:t>일반 바이너리 파일 데이터 셋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912378" y="3788363"/>
              <a:ext cx="1816084" cy="822388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 smtClean="0">
                  <a:solidFill>
                    <a:srgbClr val="FFC00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900" dirty="0" smtClean="0">
                  <a:solidFill>
                    <a:srgbClr val="FFC000"/>
                  </a:solidFill>
                </a:rPr>
                <a:t>관심 영역 추출</a:t>
              </a:r>
              <a:r>
                <a:rPr lang="en-US" altLang="ko-KR" sz="900" dirty="0" smtClean="0">
                  <a:solidFill>
                    <a:srgbClr val="FFC000"/>
                  </a:solidFill>
                </a:rPr>
                <a:t> </a:t>
              </a:r>
              <a:r>
                <a:rPr lang="ko-KR" altLang="en-US" sz="900" dirty="0" smtClean="0">
                  <a:solidFill>
                    <a:srgbClr val="FFC000"/>
                  </a:solidFill>
                </a:rPr>
                <a:t>모듈</a:t>
              </a:r>
              <a:endParaRPr lang="ko-KR" altLang="en-US" sz="900" dirty="0">
                <a:solidFill>
                  <a:srgbClr val="FFC000"/>
                </a:solidFill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 rot="5400000">
              <a:off x="10038495" y="2728812"/>
              <a:ext cx="1220723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436926" y="2470449"/>
              <a:ext cx="1932194" cy="5513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rgbClr val="FFC000"/>
                  </a:solidFill>
                </a:rPr>
                <a:t>이진 파일 이미지 변환 모듈</a:t>
              </a:r>
              <a:endParaRPr lang="ko-KR" altLang="en-US" sz="1000" dirty="0">
                <a:solidFill>
                  <a:srgbClr val="FFC000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007169" y="3788363"/>
              <a:ext cx="1932194" cy="822388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</a:rPr>
                <a:t>CAM(Class Activation Mapping)</a:t>
              </a:r>
            </a:p>
            <a:p>
              <a:pPr algn="ctr"/>
              <a:r>
                <a:rPr lang="ko-KR" altLang="en-US" sz="1000" dirty="0" smtClean="0">
                  <a:solidFill>
                    <a:srgbClr val="00B0F0"/>
                  </a:solidFill>
                </a:rPr>
                <a:t>학습 모델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4153324" y="5440377"/>
              <a:ext cx="1631031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Weight </a:t>
              </a:r>
              <a:r>
                <a:rPr lang="ko-KR" altLang="en-US" sz="1050" dirty="0" smtClean="0">
                  <a:solidFill>
                    <a:srgbClr val="92D050"/>
                  </a:solidFill>
                </a:rPr>
                <a:t>파일</a:t>
              </a:r>
              <a:endParaRPr lang="en-US" altLang="ko-KR" sz="105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en-US" altLang="ko-KR" sz="1050" dirty="0" smtClean="0">
                  <a:solidFill>
                    <a:srgbClr val="92D050"/>
                  </a:solidFill>
                </a:rPr>
                <a:t>(.</a:t>
              </a:r>
              <a:r>
                <a:rPr lang="en-US" altLang="ko-KR" sz="1050" dirty="0" err="1" smtClean="0">
                  <a:solidFill>
                    <a:srgbClr val="92D050"/>
                  </a:solidFill>
                </a:rPr>
                <a:t>caffemodel</a:t>
              </a:r>
              <a:r>
                <a:rPr lang="en-US" altLang="ko-KR" sz="1050" dirty="0" smtClean="0">
                  <a:solidFill>
                    <a:srgbClr val="92D050"/>
                  </a:solidFill>
                </a:rPr>
                <a:t>)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3871506" y="3657761"/>
              <a:ext cx="2194668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2" name="오른쪽 화살표 51"/>
            <p:cNvSpPr/>
            <p:nvPr/>
          </p:nvSpPr>
          <p:spPr>
            <a:xfrm rot="5400000">
              <a:off x="4694015" y="4736150"/>
              <a:ext cx="574152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7004905" y="5440377"/>
              <a:ext cx="1631615" cy="561314"/>
            </a:xfrm>
            <a:prstGeom prst="roundRect">
              <a:avLst>
                <a:gd name="adj" fmla="val 3643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50" dirty="0" smtClean="0">
                  <a:solidFill>
                    <a:srgbClr val="92D050"/>
                  </a:solidFill>
                </a:rPr>
                <a:t>관심 영역</a:t>
              </a:r>
              <a:endParaRPr lang="ko-KR" altLang="en-US" sz="1050" dirty="0">
                <a:solidFill>
                  <a:srgbClr val="92D050"/>
                </a:solidFill>
              </a:endParaRPr>
            </a:p>
          </p:txBody>
        </p:sp>
        <p:sp>
          <p:nvSpPr>
            <p:cNvPr id="57" name="오른쪽 화살표 56"/>
            <p:cNvSpPr/>
            <p:nvPr/>
          </p:nvSpPr>
          <p:spPr>
            <a:xfrm rot="5400000">
              <a:off x="7533342" y="4736150"/>
              <a:ext cx="574153" cy="617553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6812556" y="3657762"/>
              <a:ext cx="2015730" cy="2529599"/>
            </a:xfrm>
            <a:prstGeom prst="roundRect">
              <a:avLst>
                <a:gd name="adj" fmla="val 100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950318" y="2427225"/>
              <a:ext cx="4780435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873160" y="3921011"/>
              <a:ext cx="1011137" cy="1931585"/>
              <a:chOff x="2905921" y="3937508"/>
              <a:chExt cx="1011137" cy="1931585"/>
            </a:xfrm>
          </p:grpSpPr>
          <p:sp>
            <p:nvSpPr>
              <p:cNvPr id="59" name="오른쪽 화살표 58"/>
              <p:cNvSpPr/>
              <p:nvPr/>
            </p:nvSpPr>
            <p:spPr>
              <a:xfrm>
                <a:off x="3330050" y="393750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16200000">
                <a:off x="2558896" y="4862093"/>
                <a:ext cx="1774953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905921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9817255" y="3657761"/>
              <a:ext cx="1692870" cy="25296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rgbClr val="00B0F0"/>
                  </a:solidFill>
                </a:rPr>
                <a:t>R-CNN</a:t>
              </a:r>
              <a:br>
                <a:rPr lang="en-US" altLang="ko-KR" sz="1050" dirty="0" smtClean="0">
                  <a:solidFill>
                    <a:srgbClr val="00B0F0"/>
                  </a:solidFill>
                </a:rPr>
              </a:br>
              <a:r>
                <a:rPr lang="ko-KR" altLang="en-US" sz="1050" dirty="0" smtClean="0">
                  <a:solidFill>
                    <a:srgbClr val="00B0F0"/>
                  </a:solidFill>
                </a:rPr>
                <a:t>학습 모듈</a:t>
              </a:r>
              <a:endParaRPr lang="ko-KR" altLang="en-US" sz="1050" dirty="0">
                <a:solidFill>
                  <a:srgbClr val="00B0F0"/>
                </a:solidFill>
              </a:endParaRPr>
            </a:p>
          </p:txBody>
        </p:sp>
        <p:sp>
          <p:nvSpPr>
            <p:cNvPr id="63" name="오른쪽 화살표 62"/>
            <p:cNvSpPr/>
            <p:nvPr/>
          </p:nvSpPr>
          <p:spPr>
            <a:xfrm rot="5400000">
              <a:off x="7329880" y="2970229"/>
              <a:ext cx="954122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5950319" y="2801943"/>
              <a:ext cx="1908313" cy="2390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8728462" y="4656342"/>
              <a:ext cx="1027852" cy="1196253"/>
              <a:chOff x="2913874" y="4672838"/>
              <a:chExt cx="1027852" cy="1196253"/>
            </a:xfrm>
          </p:grpSpPr>
          <p:sp>
            <p:nvSpPr>
              <p:cNvPr id="66" name="오른쪽 화살표 65"/>
              <p:cNvSpPr/>
              <p:nvPr/>
            </p:nvSpPr>
            <p:spPr>
              <a:xfrm>
                <a:off x="3354718" y="4672838"/>
                <a:ext cx="587008" cy="61755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16200000">
                <a:off x="2933092" y="5228332"/>
                <a:ext cx="1042470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913874" y="5626488"/>
                <a:ext cx="659977" cy="2390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74" name="모서리가 둥근 직사각형 73"/>
            <p:cNvSpPr/>
            <p:nvPr/>
          </p:nvSpPr>
          <p:spPr>
            <a:xfrm>
              <a:off x="4150170" y="2406722"/>
              <a:ext cx="1636156" cy="678944"/>
            </a:xfrm>
            <a:prstGeom prst="roundRect">
              <a:avLst>
                <a:gd name="adj" fmla="val 34776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이미지</a:t>
              </a:r>
              <a:endParaRPr lang="en-US" altLang="ko-KR" sz="1000" dirty="0" smtClean="0">
                <a:solidFill>
                  <a:srgbClr val="92D050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rgbClr val="92D050"/>
                  </a:solidFill>
                </a:rPr>
                <a:t>데이터 셋</a:t>
              </a:r>
              <a:endParaRPr lang="ko-KR" altLang="en-US" sz="1000" dirty="0">
                <a:solidFill>
                  <a:srgbClr val="92D050"/>
                </a:solidFill>
              </a:endParaRPr>
            </a:p>
          </p:txBody>
        </p:sp>
        <p:sp>
          <p:nvSpPr>
            <p:cNvPr id="76" name="오른쪽 화살표 75"/>
            <p:cNvSpPr/>
            <p:nvPr/>
          </p:nvSpPr>
          <p:spPr>
            <a:xfrm>
              <a:off x="3466141" y="2448157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7" name="오른쪽 화살표 76"/>
            <p:cNvSpPr/>
            <p:nvPr/>
          </p:nvSpPr>
          <p:spPr>
            <a:xfrm rot="5400000">
              <a:off x="4688782" y="3165908"/>
              <a:ext cx="587008" cy="61755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187104" y="3061039"/>
            <a:ext cx="1407179" cy="157229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C000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7593876" y="4041535"/>
            <a:ext cx="4347940" cy="59179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7593876" y="3058991"/>
            <a:ext cx="4347940" cy="39649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6187104" y="4041536"/>
            <a:ext cx="2059830" cy="58807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187104" y="3063087"/>
            <a:ext cx="2059830" cy="39240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246933" y="3455488"/>
            <a:ext cx="3694883" cy="5860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567" y="3683447"/>
            <a:ext cx="3533761" cy="12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105554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ko-KR" altLang="en-US" sz="2800" dirty="0" smtClean="0"/>
              <a:t>테스트 시스템</a:t>
            </a:r>
            <a:endParaRPr lang="en-US" altLang="ko-KR" sz="2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시스템 구성도</a:t>
            </a:r>
            <a:endParaRPr lang="ko-KR" altLang="en-US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311254" y="3755775"/>
            <a:ext cx="1606227" cy="898734"/>
          </a:xfrm>
          <a:prstGeom prst="roundRect">
            <a:avLst>
              <a:gd name="adj" fmla="val 50000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92D050"/>
                </a:solidFill>
              </a:rPr>
              <a:t>새로운 파일</a:t>
            </a:r>
            <a:endParaRPr lang="en-US" altLang="ko-KR" sz="1600" dirty="0" smtClean="0">
              <a:solidFill>
                <a:srgbClr val="92D050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rgbClr val="92D050"/>
                </a:solidFill>
              </a:rPr>
              <a:t>(</a:t>
            </a:r>
            <a:r>
              <a:rPr lang="ko-KR" altLang="en-US" sz="1600" dirty="0" smtClean="0">
                <a:solidFill>
                  <a:srgbClr val="92D050"/>
                </a:solidFill>
              </a:rPr>
              <a:t>악성코드 및 일반 파일</a:t>
            </a:r>
            <a:r>
              <a:rPr lang="en-US" altLang="ko-KR" sz="1600" dirty="0" smtClean="0">
                <a:solidFill>
                  <a:srgbClr val="92D050"/>
                </a:solidFill>
              </a:rPr>
              <a:t>)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991807" y="2277209"/>
            <a:ext cx="1692870" cy="79280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R-CNN</a:t>
            </a:r>
            <a:br>
              <a:rPr lang="en-US" altLang="ko-KR" dirty="0" smtClean="0">
                <a:solidFill>
                  <a:srgbClr val="00B0F0"/>
                </a:solidFill>
              </a:rPr>
            </a:br>
            <a:r>
              <a:rPr lang="ko-KR" altLang="en-US" dirty="0" smtClean="0">
                <a:solidFill>
                  <a:srgbClr val="00B0F0"/>
                </a:solidFill>
              </a:rPr>
              <a:t>테스트 모듈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3970583" y="2345204"/>
            <a:ext cx="1046132" cy="678944"/>
          </a:xfrm>
          <a:prstGeom prst="roundRect">
            <a:avLst>
              <a:gd name="adj" fmla="val 34776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600" dirty="0" smtClean="0">
                <a:solidFill>
                  <a:srgbClr val="92D050"/>
                </a:solidFill>
              </a:rPr>
              <a:t>이미지</a:t>
            </a:r>
            <a:endParaRPr lang="en-US" altLang="ko-KR" sz="16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92D050"/>
                </a:solidFill>
              </a:rPr>
              <a:t>데이터 셋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sp>
        <p:nvSpPr>
          <p:cNvPr id="76" name="오른쪽 화살표 75"/>
          <p:cNvSpPr/>
          <p:nvPr/>
        </p:nvSpPr>
        <p:spPr>
          <a:xfrm>
            <a:off x="3189533" y="2364835"/>
            <a:ext cx="587008" cy="6175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210757" y="2367553"/>
            <a:ext cx="587008" cy="6175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5400000">
            <a:off x="1820864" y="3045120"/>
            <a:ext cx="587008" cy="6175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 rot="5400000">
            <a:off x="6549429" y="3211716"/>
            <a:ext cx="587008" cy="6175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287441" y="2408988"/>
            <a:ext cx="1711932" cy="5513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C000"/>
                </a:solidFill>
              </a:rPr>
              <a:t>이진 파일 이미지 변환 모듈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144584" y="3960518"/>
            <a:ext cx="3396700" cy="101124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264621" y="4084335"/>
            <a:ext cx="1920405" cy="77411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697725" y="3164952"/>
            <a:ext cx="3190290" cy="30966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예제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393317" y="4120048"/>
            <a:ext cx="686212" cy="68621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/>
              <a:t>virus</a:t>
            </a:r>
            <a:endParaRPr lang="ko-KR" altLang="en-US" sz="1600" dirty="0"/>
          </a:p>
        </p:txBody>
      </p:sp>
      <p:sp>
        <p:nvSpPr>
          <p:cNvPr id="36" name="타원 35"/>
          <p:cNvSpPr/>
          <p:nvPr/>
        </p:nvSpPr>
        <p:spPr>
          <a:xfrm>
            <a:off x="6411475" y="4120048"/>
            <a:ext cx="686212" cy="68621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 smtClean="0">
                <a:solidFill>
                  <a:schemeClr val="tx2"/>
                </a:solidFill>
              </a:rPr>
              <a:t>white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346720" y="4158659"/>
            <a:ext cx="1055595" cy="599442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Malware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</a:rPr>
              <a:t>판단 영역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8478647" y="4858452"/>
            <a:ext cx="3280328" cy="11190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8478647" y="3463197"/>
            <a:ext cx="3280328" cy="6211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826765" y="3463197"/>
            <a:ext cx="2932212" cy="252291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670" y="3489823"/>
            <a:ext cx="2438400" cy="2438400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 flipV="1">
            <a:off x="7280750" y="3463197"/>
            <a:ext cx="1546013" cy="63633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280750" y="4858453"/>
            <a:ext cx="1546013" cy="114281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8302956" y="1770175"/>
            <a:ext cx="3694883" cy="3549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56" y="1883420"/>
            <a:ext cx="3533761" cy="126961"/>
          </a:xfrm>
          <a:prstGeom prst="rect">
            <a:avLst/>
          </a:prstGeom>
        </p:spPr>
      </p:pic>
      <p:sp>
        <p:nvSpPr>
          <p:cNvPr id="47" name="오른쪽 화살표 46"/>
          <p:cNvSpPr/>
          <p:nvPr/>
        </p:nvSpPr>
        <p:spPr>
          <a:xfrm rot="5400000">
            <a:off x="6719448" y="1753158"/>
            <a:ext cx="284572" cy="65515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98343" y="1845734"/>
            <a:ext cx="1511125" cy="1815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7280750" y="4084336"/>
            <a:ext cx="1197897" cy="77411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97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105554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 smtClean="0"/>
              <a:t>Class Activation Mapping</a:t>
            </a:r>
          </a:p>
          <a:p>
            <a:pPr lvl="1"/>
            <a:endParaRPr lang="en-US" altLang="ko-KR" sz="2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성능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62874"/>
              </p:ext>
            </p:extLst>
          </p:nvPr>
        </p:nvGraphicFramePr>
        <p:xfrm>
          <a:off x="2062480" y="2367037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18624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718535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8656534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7342295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76850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VGG 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VGG</a:t>
                      </a:r>
                      <a:r>
                        <a:rPr lang="en-US" altLang="ko-KR" baseline="0" dirty="0" smtClean="0"/>
                        <a:t> 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Inception v3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Inception v4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32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98.21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46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50.44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49.13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98.73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96.19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809122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946400" y="3587931"/>
            <a:ext cx="6110514" cy="1942012"/>
            <a:chOff x="2946400" y="3587931"/>
            <a:chExt cx="6110514" cy="1942012"/>
          </a:xfrm>
        </p:grpSpPr>
        <p:grpSp>
          <p:nvGrpSpPr>
            <p:cNvPr id="8" name="그룹 7"/>
            <p:cNvGrpSpPr/>
            <p:nvPr/>
          </p:nvGrpSpPr>
          <p:grpSpPr>
            <a:xfrm>
              <a:off x="3011716" y="3684727"/>
              <a:ext cx="5979884" cy="1845216"/>
              <a:chOff x="2062480" y="3759200"/>
              <a:chExt cx="7834812" cy="175432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062480" y="3759200"/>
                <a:ext cx="391740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r>
                  <a:rPr lang="en-US" altLang="ko-KR" dirty="0" err="1" smtClean="0"/>
                  <a:t>test_iter</a:t>
                </a:r>
                <a:r>
                  <a:rPr lang="en-US" altLang="ko-KR" dirty="0"/>
                  <a:t>: 1000</a:t>
                </a:r>
              </a:p>
              <a:p>
                <a:r>
                  <a:rPr lang="en-US" altLang="ko-KR" dirty="0" err="1"/>
                  <a:t>test_interval</a:t>
                </a:r>
                <a:r>
                  <a:rPr lang="en-US" altLang="ko-KR" dirty="0"/>
                  <a:t>: 3000</a:t>
                </a:r>
              </a:p>
              <a:p>
                <a:r>
                  <a:rPr lang="en-US" altLang="ko-KR" dirty="0" err="1"/>
                  <a:t>base_lr</a:t>
                </a:r>
                <a:r>
                  <a:rPr lang="en-US" altLang="ko-KR" dirty="0"/>
                  <a:t>: 0.001</a:t>
                </a:r>
              </a:p>
              <a:p>
                <a:r>
                  <a:rPr lang="en-US" altLang="ko-KR" dirty="0" err="1"/>
                  <a:t>lr_policy</a:t>
                </a:r>
                <a:r>
                  <a:rPr lang="en-US" altLang="ko-KR" dirty="0"/>
                  <a:t>: "step"</a:t>
                </a:r>
              </a:p>
              <a:p>
                <a:r>
                  <a:rPr lang="en-US" altLang="ko-KR" dirty="0"/>
                  <a:t>gamma: </a:t>
                </a:r>
                <a:r>
                  <a:rPr lang="en-US" altLang="ko-KR" dirty="0" smtClean="0"/>
                  <a:t>0.1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979886" y="3759200"/>
                <a:ext cx="391740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r>
                  <a:rPr lang="en-US" altLang="ko-KR" dirty="0" err="1"/>
                  <a:t>stepsize</a:t>
                </a:r>
                <a:r>
                  <a:rPr lang="en-US" altLang="ko-KR" dirty="0"/>
                  <a:t>: 40000</a:t>
                </a:r>
              </a:p>
              <a:p>
                <a:r>
                  <a:rPr lang="en-US" altLang="ko-KR" dirty="0" err="1" smtClean="0"/>
                  <a:t>max_iter</a:t>
                </a:r>
                <a:r>
                  <a:rPr lang="en-US" altLang="ko-KR" dirty="0"/>
                  <a:t>: 160000</a:t>
                </a:r>
              </a:p>
              <a:p>
                <a:r>
                  <a:rPr lang="en-US" altLang="ko-KR" dirty="0"/>
                  <a:t>momentum: 0.9</a:t>
                </a:r>
              </a:p>
              <a:p>
                <a:r>
                  <a:rPr lang="en-US" altLang="ko-KR" dirty="0" err="1"/>
                  <a:t>weight_decay</a:t>
                </a:r>
                <a:r>
                  <a:rPr lang="en-US" altLang="ko-KR" dirty="0"/>
                  <a:t>: 0.0005</a:t>
                </a:r>
              </a:p>
              <a:p>
                <a:r>
                  <a:rPr lang="en-US" altLang="ko-KR" dirty="0"/>
                  <a:t>snapshot: 10000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946400" y="3587931"/>
              <a:ext cx="611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학습 옵션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8069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105554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 smtClean="0"/>
              <a:t>Class Activation Mapping</a:t>
            </a:r>
          </a:p>
          <a:p>
            <a:pPr lvl="1"/>
            <a:endParaRPr lang="en-US" altLang="ko-KR" sz="2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성능</a:t>
            </a:r>
            <a:endParaRPr lang="ko-KR" altLang="en-US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2946400" y="3587931"/>
            <a:ext cx="6110514" cy="1942012"/>
            <a:chOff x="2946400" y="3587931"/>
            <a:chExt cx="6110514" cy="1942012"/>
          </a:xfrm>
        </p:grpSpPr>
        <p:grpSp>
          <p:nvGrpSpPr>
            <p:cNvPr id="8" name="그룹 7"/>
            <p:cNvGrpSpPr/>
            <p:nvPr/>
          </p:nvGrpSpPr>
          <p:grpSpPr>
            <a:xfrm>
              <a:off x="3011716" y="3684727"/>
              <a:ext cx="5979884" cy="1845216"/>
              <a:chOff x="2062480" y="3759200"/>
              <a:chExt cx="7834812" cy="1754326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062480" y="3759200"/>
                <a:ext cx="391740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r>
                  <a:rPr lang="en-US" altLang="ko-KR" dirty="0" err="1" smtClean="0"/>
                  <a:t>test_iter</a:t>
                </a:r>
                <a:r>
                  <a:rPr lang="en-US" altLang="ko-KR" dirty="0"/>
                  <a:t>: 1000</a:t>
                </a:r>
              </a:p>
              <a:p>
                <a:r>
                  <a:rPr lang="en-US" altLang="ko-KR" dirty="0" err="1"/>
                  <a:t>test_interval</a:t>
                </a:r>
                <a:r>
                  <a:rPr lang="en-US" altLang="ko-KR" dirty="0"/>
                  <a:t>: 3000</a:t>
                </a:r>
              </a:p>
              <a:p>
                <a:r>
                  <a:rPr lang="en-US" altLang="ko-KR" dirty="0" err="1"/>
                  <a:t>base_lr</a:t>
                </a:r>
                <a:r>
                  <a:rPr lang="en-US" altLang="ko-KR" dirty="0"/>
                  <a:t>: 0.001</a:t>
                </a:r>
              </a:p>
              <a:p>
                <a:r>
                  <a:rPr lang="en-US" altLang="ko-KR" dirty="0" err="1"/>
                  <a:t>lr_policy</a:t>
                </a:r>
                <a:r>
                  <a:rPr lang="en-US" altLang="ko-KR" dirty="0"/>
                  <a:t>: "step"</a:t>
                </a:r>
              </a:p>
              <a:p>
                <a:r>
                  <a:rPr lang="en-US" altLang="ko-KR" dirty="0"/>
                  <a:t>gamma: </a:t>
                </a:r>
                <a:r>
                  <a:rPr lang="en-US" altLang="ko-KR" dirty="0" smtClean="0"/>
                  <a:t>0.1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979886" y="3759200"/>
                <a:ext cx="391740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r>
                  <a:rPr lang="en-US" altLang="ko-KR" dirty="0" err="1"/>
                  <a:t>stepsize</a:t>
                </a:r>
                <a:r>
                  <a:rPr lang="en-US" altLang="ko-KR" dirty="0"/>
                  <a:t>: 40000</a:t>
                </a:r>
              </a:p>
              <a:p>
                <a:r>
                  <a:rPr lang="en-US" altLang="ko-KR" dirty="0" err="1" smtClean="0"/>
                  <a:t>max_iter</a:t>
                </a:r>
                <a:r>
                  <a:rPr lang="en-US" altLang="ko-KR" dirty="0"/>
                  <a:t>: 160000</a:t>
                </a:r>
              </a:p>
              <a:p>
                <a:r>
                  <a:rPr lang="en-US" altLang="ko-KR" dirty="0"/>
                  <a:t>momentum: 0.9</a:t>
                </a:r>
              </a:p>
              <a:p>
                <a:r>
                  <a:rPr lang="en-US" altLang="ko-KR" dirty="0" err="1"/>
                  <a:t>weight_decay</a:t>
                </a:r>
                <a:r>
                  <a:rPr lang="en-US" altLang="ko-KR" dirty="0"/>
                  <a:t>: 0.0005</a:t>
                </a:r>
              </a:p>
              <a:p>
                <a:r>
                  <a:rPr lang="en-US" altLang="ko-KR" dirty="0"/>
                  <a:t>snapshot: 10000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946400" y="3587931"/>
              <a:ext cx="611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학습 옵션</a:t>
              </a:r>
              <a:endParaRPr lang="ko-KR" altLang="en-US" b="1" dirty="0"/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59656"/>
              </p:ext>
            </p:extLst>
          </p:nvPr>
        </p:nvGraphicFramePr>
        <p:xfrm>
          <a:off x="2062480" y="2367037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186246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718535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8656534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7342295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76850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VGG 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VGG</a:t>
                      </a:r>
                      <a:r>
                        <a:rPr lang="en-US" altLang="ko-KR" baseline="0" dirty="0" smtClean="0"/>
                        <a:t> 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Inception v3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Inception v4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32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98.21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99.38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46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50.44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49.13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98.73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96.19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809122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854761" y="2213429"/>
            <a:ext cx="1788496" cy="137450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52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105554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 smtClean="0"/>
              <a:t>R-CNN</a:t>
            </a:r>
            <a:endParaRPr lang="en-US" altLang="ko-KR" sz="2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성</a:t>
            </a:r>
            <a:r>
              <a:rPr lang="ko-KR" altLang="en-US" b="1" dirty="0" smtClean="0"/>
              <a:t>능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321402"/>
              </p:ext>
            </p:extLst>
          </p:nvPr>
        </p:nvGraphicFramePr>
        <p:xfrm>
          <a:off x="2062480" y="2367037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1862463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87185351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873422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VGG16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Inception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32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99.27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46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48.17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51.7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809122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946400" y="3587931"/>
            <a:ext cx="6110514" cy="2128121"/>
            <a:chOff x="2946400" y="3587931"/>
            <a:chExt cx="6110514" cy="2128121"/>
          </a:xfrm>
        </p:grpSpPr>
        <p:grpSp>
          <p:nvGrpSpPr>
            <p:cNvPr id="8" name="그룹 7"/>
            <p:cNvGrpSpPr/>
            <p:nvPr/>
          </p:nvGrpSpPr>
          <p:grpSpPr>
            <a:xfrm>
              <a:off x="3011716" y="3684727"/>
              <a:ext cx="5979884" cy="2031325"/>
              <a:chOff x="2062480" y="3759200"/>
              <a:chExt cx="7834812" cy="193126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062480" y="3759200"/>
                <a:ext cx="3917406" cy="1931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r>
                  <a:rPr lang="en-US" altLang="ko-KR" dirty="0" err="1" smtClean="0"/>
                  <a:t>base_lr</a:t>
                </a:r>
                <a:r>
                  <a:rPr lang="en-US" altLang="ko-KR" dirty="0"/>
                  <a:t>: 0.001</a:t>
                </a:r>
              </a:p>
              <a:p>
                <a:r>
                  <a:rPr lang="en-US" altLang="ko-KR" dirty="0" err="1"/>
                  <a:t>lr_policy</a:t>
                </a:r>
                <a:r>
                  <a:rPr lang="en-US" altLang="ko-KR" dirty="0"/>
                  <a:t>: "step"</a:t>
                </a:r>
              </a:p>
              <a:p>
                <a:r>
                  <a:rPr lang="en-US" altLang="ko-KR" dirty="0"/>
                  <a:t>gamma: 0.1</a:t>
                </a:r>
              </a:p>
              <a:p>
                <a:r>
                  <a:rPr lang="en-US" altLang="ko-KR" dirty="0" err="1"/>
                  <a:t>stepsize</a:t>
                </a:r>
                <a:r>
                  <a:rPr lang="en-US" altLang="ko-KR" dirty="0"/>
                  <a:t>: 150000</a:t>
                </a:r>
              </a:p>
              <a:p>
                <a:r>
                  <a:rPr lang="en-US" altLang="ko-KR" dirty="0"/>
                  <a:t>display: </a:t>
                </a:r>
                <a:r>
                  <a:rPr lang="en-US" altLang="ko-KR" dirty="0" smtClean="0"/>
                  <a:t>100</a:t>
                </a:r>
              </a:p>
              <a:p>
                <a:r>
                  <a:rPr lang="en-US" altLang="ko-KR" dirty="0" err="1"/>
                  <a:t>average_loss</a:t>
                </a:r>
                <a:r>
                  <a:rPr lang="en-US" altLang="ko-KR" dirty="0"/>
                  <a:t>: </a:t>
                </a:r>
                <a:r>
                  <a:rPr lang="en-US" altLang="ko-KR" dirty="0" smtClean="0"/>
                  <a:t>100</a:t>
                </a:r>
                <a:endParaRPr lang="en-US" altLang="ko-KR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979886" y="3759200"/>
                <a:ext cx="3917406" cy="1667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r>
                  <a:rPr lang="en-US" altLang="ko-KR" dirty="0" smtClean="0"/>
                  <a:t># </a:t>
                </a:r>
                <a:r>
                  <a:rPr lang="en-US" altLang="ko-KR" dirty="0" err="1"/>
                  <a:t>iter_size</a:t>
                </a:r>
                <a:r>
                  <a:rPr lang="en-US" altLang="ko-KR" dirty="0"/>
                  <a:t>: 1</a:t>
                </a:r>
              </a:p>
              <a:p>
                <a:r>
                  <a:rPr lang="en-US" altLang="ko-KR" dirty="0"/>
                  <a:t>momentum: 0.9</a:t>
                </a:r>
              </a:p>
              <a:p>
                <a:r>
                  <a:rPr lang="en-US" altLang="ko-KR" dirty="0" err="1"/>
                  <a:t>weight_decay</a:t>
                </a:r>
                <a:r>
                  <a:rPr lang="en-US" altLang="ko-KR" dirty="0"/>
                  <a:t>: 0.0005</a:t>
                </a:r>
              </a:p>
              <a:p>
                <a:r>
                  <a:rPr lang="en-US" altLang="ko-KR" dirty="0"/>
                  <a:t>snapshot: 10000</a:t>
                </a:r>
              </a:p>
              <a:p>
                <a:r>
                  <a:rPr lang="en-US" altLang="ko-KR" dirty="0" err="1"/>
                  <a:t>iter_size</a:t>
                </a:r>
                <a:r>
                  <a:rPr lang="en-US" altLang="ko-KR" dirty="0"/>
                  <a:t>: 2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946400" y="3587931"/>
              <a:ext cx="611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학습 옵션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8436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Malware </a:t>
            </a:r>
            <a:r>
              <a:rPr lang="ko-KR" altLang="en-US" dirty="0" smtClean="0"/>
              <a:t>파일을 이미지화 시켜 </a:t>
            </a:r>
            <a:r>
              <a:rPr lang="en-US" altLang="ko-KR" dirty="0" smtClean="0"/>
              <a:t>malware </a:t>
            </a:r>
            <a:r>
              <a:rPr lang="ko-KR" altLang="en-US" dirty="0" smtClean="0"/>
              <a:t>역할을 하는 부분을 </a:t>
            </a:r>
            <a:r>
              <a:rPr lang="en-US" altLang="ko-KR" dirty="0" smtClean="0"/>
              <a:t>detection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Malware </a:t>
            </a:r>
            <a:r>
              <a:rPr lang="ko-KR" altLang="en-US" dirty="0" smtClean="0"/>
              <a:t>파일을 이미지화 시켜서 </a:t>
            </a:r>
            <a:r>
              <a:rPr lang="en-US" altLang="ko-KR" dirty="0" smtClean="0"/>
              <a:t>convolution layer </a:t>
            </a:r>
            <a:r>
              <a:rPr lang="ko-KR" altLang="en-US" dirty="0" smtClean="0"/>
              <a:t>거쳤을 때 </a:t>
            </a:r>
            <a:r>
              <a:rPr lang="en-US" altLang="ko-KR" dirty="0" smtClean="0"/>
              <a:t>activation</a:t>
            </a:r>
            <a:r>
              <a:rPr lang="ko-KR" altLang="en-US" dirty="0" smtClean="0"/>
              <a:t>되는 영역을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RCNN</a:t>
            </a:r>
            <a:r>
              <a:rPr lang="ko-KR" altLang="en-US" dirty="0" smtClean="0"/>
              <a:t>으로 학습시켜 </a:t>
            </a:r>
            <a:r>
              <a:rPr lang="en-US" altLang="ko-KR" dirty="0" smtClean="0"/>
              <a:t>malware </a:t>
            </a:r>
            <a:r>
              <a:rPr lang="ko-KR" altLang="en-US" dirty="0" smtClean="0"/>
              <a:t>역할을 하는 부분을 </a:t>
            </a:r>
            <a:r>
              <a:rPr lang="en-US" altLang="ko-KR" dirty="0" smtClean="0"/>
              <a:t>detection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기존의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을 이용해 </a:t>
            </a:r>
            <a:r>
              <a:rPr lang="en-US" altLang="ko-KR" dirty="0" smtClean="0"/>
              <a:t>malware</a:t>
            </a:r>
            <a:r>
              <a:rPr lang="ko-KR" altLang="en-US" dirty="0" smtClean="0"/>
              <a:t>를 판단하면 큰 크기의 </a:t>
            </a:r>
            <a:r>
              <a:rPr lang="en-US" altLang="ko-KR" dirty="0" smtClean="0"/>
              <a:t>malware</a:t>
            </a:r>
            <a:r>
              <a:rPr lang="ko-KR" altLang="en-US" dirty="0" smtClean="0"/>
              <a:t>의 특징 점들이 </a:t>
            </a:r>
            <a:r>
              <a:rPr lang="ko-KR" altLang="en-US" dirty="0" err="1" smtClean="0"/>
              <a:t>뭉게지기</a:t>
            </a:r>
            <a:r>
              <a:rPr lang="ko-KR" altLang="en-US" dirty="0" smtClean="0"/>
              <a:t> 때문에 큰 크기의 파일은 판단하기 어려울 수 있는 문제점이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71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105554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 smtClean="0"/>
              <a:t>Class Activation mapping</a:t>
            </a:r>
          </a:p>
          <a:p>
            <a:pPr lvl="2"/>
            <a:endParaRPr lang="en-US" altLang="ko-KR" sz="2400" dirty="0"/>
          </a:p>
          <a:p>
            <a:pPr lvl="2"/>
            <a:endParaRPr lang="en-US" altLang="ko-KR" sz="2400" dirty="0" smtClean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 smtClean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 smtClean="0"/>
          </a:p>
          <a:p>
            <a:pPr lvl="2"/>
            <a:r>
              <a:rPr lang="en-US" altLang="ko-KR" sz="2400" dirty="0" smtClean="0"/>
              <a:t>Bonding box </a:t>
            </a:r>
            <a:r>
              <a:rPr lang="ko-KR" altLang="en-US" sz="2400" dirty="0" smtClean="0"/>
              <a:t>생성 시 작은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부분도 상자를 생성하여 </a:t>
            </a:r>
            <a:r>
              <a:rPr lang="en-US" altLang="ko-KR" sz="2400" dirty="0" smtClean="0"/>
              <a:t>noise</a:t>
            </a:r>
            <a:r>
              <a:rPr lang="ko-KR" altLang="en-US" sz="2400" dirty="0" smtClean="0"/>
              <a:t>가 다량 포함되어있음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→ </a:t>
            </a:r>
            <a:r>
              <a:rPr lang="en-US" altLang="ko-KR" sz="2400" dirty="0" smtClean="0"/>
              <a:t>Filtering </a:t>
            </a:r>
            <a:r>
              <a:rPr lang="ko-KR" altLang="en-US" sz="2400" dirty="0" smtClean="0"/>
              <a:t>필요</a:t>
            </a:r>
            <a:endParaRPr lang="en-US" altLang="ko-KR" sz="24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성능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문제점 진단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937" y="2332263"/>
            <a:ext cx="4587634" cy="228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1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105554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 smtClean="0"/>
              <a:t>R-CNN</a:t>
            </a:r>
            <a:endParaRPr lang="en-US" altLang="ko-KR" sz="2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성</a:t>
            </a:r>
            <a:r>
              <a:rPr lang="ko-KR" altLang="en-US" b="1" dirty="0" smtClean="0"/>
              <a:t>능</a:t>
            </a:r>
            <a:endParaRPr lang="ko-KR" altLang="en-US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024440"/>
              </p:ext>
            </p:extLst>
          </p:nvPr>
        </p:nvGraphicFramePr>
        <p:xfrm>
          <a:off x="2062480" y="2367037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81862463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87185351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3873422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VGG16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Inception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32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99.34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98.97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46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Precision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49.12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/>
                        <a:t>51.04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809122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2946400" y="3587931"/>
            <a:ext cx="6110514" cy="2128121"/>
            <a:chOff x="2946400" y="3587931"/>
            <a:chExt cx="6110514" cy="2128121"/>
          </a:xfrm>
        </p:grpSpPr>
        <p:grpSp>
          <p:nvGrpSpPr>
            <p:cNvPr id="8" name="그룹 7"/>
            <p:cNvGrpSpPr/>
            <p:nvPr/>
          </p:nvGrpSpPr>
          <p:grpSpPr>
            <a:xfrm>
              <a:off x="3011716" y="3684727"/>
              <a:ext cx="5979884" cy="2031325"/>
              <a:chOff x="2062480" y="3759200"/>
              <a:chExt cx="7834812" cy="193126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2062480" y="3759200"/>
                <a:ext cx="3917406" cy="1931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r>
                  <a:rPr lang="en-US" altLang="ko-KR" dirty="0" err="1" smtClean="0"/>
                  <a:t>base_lr</a:t>
                </a:r>
                <a:r>
                  <a:rPr lang="en-US" altLang="ko-KR" dirty="0"/>
                  <a:t>: 0.001</a:t>
                </a:r>
              </a:p>
              <a:p>
                <a:r>
                  <a:rPr lang="en-US" altLang="ko-KR" dirty="0" err="1"/>
                  <a:t>lr_policy</a:t>
                </a:r>
                <a:r>
                  <a:rPr lang="en-US" altLang="ko-KR" dirty="0"/>
                  <a:t>: "step"</a:t>
                </a:r>
              </a:p>
              <a:p>
                <a:r>
                  <a:rPr lang="en-US" altLang="ko-KR" dirty="0"/>
                  <a:t>gamma: 0.1</a:t>
                </a:r>
              </a:p>
              <a:p>
                <a:r>
                  <a:rPr lang="en-US" altLang="ko-KR" dirty="0" err="1"/>
                  <a:t>stepsize</a:t>
                </a:r>
                <a:r>
                  <a:rPr lang="en-US" altLang="ko-KR" dirty="0"/>
                  <a:t>: 150000</a:t>
                </a:r>
              </a:p>
              <a:p>
                <a:r>
                  <a:rPr lang="en-US" altLang="ko-KR" dirty="0"/>
                  <a:t>display: </a:t>
                </a:r>
                <a:r>
                  <a:rPr lang="en-US" altLang="ko-KR" dirty="0" smtClean="0"/>
                  <a:t>100</a:t>
                </a:r>
              </a:p>
              <a:p>
                <a:r>
                  <a:rPr lang="en-US" altLang="ko-KR" dirty="0" err="1"/>
                  <a:t>average_loss</a:t>
                </a:r>
                <a:r>
                  <a:rPr lang="en-US" altLang="ko-KR" dirty="0"/>
                  <a:t>: </a:t>
                </a:r>
                <a:r>
                  <a:rPr lang="en-US" altLang="ko-KR" dirty="0" smtClean="0"/>
                  <a:t>100</a:t>
                </a:r>
                <a:endParaRPr lang="en-US" altLang="ko-KR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979886" y="3759200"/>
                <a:ext cx="3917406" cy="1667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r>
                  <a:rPr lang="en-US" altLang="ko-KR" dirty="0" smtClean="0"/>
                  <a:t># </a:t>
                </a:r>
                <a:r>
                  <a:rPr lang="en-US" altLang="ko-KR" dirty="0" err="1"/>
                  <a:t>iter_size</a:t>
                </a:r>
                <a:r>
                  <a:rPr lang="en-US" altLang="ko-KR" dirty="0"/>
                  <a:t>: 1</a:t>
                </a:r>
              </a:p>
              <a:p>
                <a:r>
                  <a:rPr lang="en-US" altLang="ko-KR" dirty="0"/>
                  <a:t>momentum: 0.9</a:t>
                </a:r>
              </a:p>
              <a:p>
                <a:r>
                  <a:rPr lang="en-US" altLang="ko-KR" dirty="0" err="1"/>
                  <a:t>weight_decay</a:t>
                </a:r>
                <a:r>
                  <a:rPr lang="en-US" altLang="ko-KR" dirty="0"/>
                  <a:t>: 0.0005</a:t>
                </a:r>
              </a:p>
              <a:p>
                <a:r>
                  <a:rPr lang="en-US" altLang="ko-KR" dirty="0"/>
                  <a:t>snapshot: 10000</a:t>
                </a:r>
              </a:p>
              <a:p>
                <a:r>
                  <a:rPr lang="en-US" altLang="ko-KR" dirty="0" err="1"/>
                  <a:t>iter_size</a:t>
                </a:r>
                <a:r>
                  <a:rPr lang="en-US" altLang="ko-KR" dirty="0"/>
                  <a:t>: 2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946400" y="3587931"/>
              <a:ext cx="6110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학습 옵션</a:t>
              </a:r>
              <a:endParaRPr lang="ko-KR" altLang="en-US" b="1" dirty="0"/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7428848" y="5547118"/>
            <a:ext cx="957943" cy="643951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489371" y="5638260"/>
            <a:ext cx="338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00"/>
                </a:solidFill>
              </a:rPr>
              <a:t>성능이 개선되지 않음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7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1105554" y="1845734"/>
            <a:ext cx="10058400" cy="4440766"/>
          </a:xfrm>
        </p:spPr>
        <p:txBody>
          <a:bodyPr>
            <a:normAutofit/>
          </a:bodyPr>
          <a:lstStyle/>
          <a:p>
            <a:pPr lvl="2"/>
            <a:endParaRPr lang="en-US" altLang="ko-KR" sz="2400" dirty="0"/>
          </a:p>
          <a:p>
            <a:pPr lvl="2"/>
            <a:endParaRPr lang="en-US" altLang="ko-KR" sz="2400" dirty="0" smtClean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 smtClean="0"/>
          </a:p>
          <a:p>
            <a:pPr lvl="2"/>
            <a:endParaRPr lang="en-US" altLang="ko-KR" sz="2400" dirty="0"/>
          </a:p>
          <a:p>
            <a:pPr lvl="2"/>
            <a:endParaRPr lang="en-US" altLang="ko-KR" sz="2400" dirty="0" smtClean="0"/>
          </a:p>
          <a:p>
            <a:pPr lvl="2"/>
            <a:endParaRPr lang="en-US" altLang="ko-KR" sz="2400" dirty="0" smtClean="0"/>
          </a:p>
          <a:p>
            <a:pPr lvl="2"/>
            <a:endParaRPr lang="en-US" altLang="ko-KR" sz="2400" dirty="0" smtClean="0"/>
          </a:p>
          <a:p>
            <a:pPr lvl="2"/>
            <a:r>
              <a:rPr lang="en-US" altLang="ko-KR" sz="2400" dirty="0" smtClean="0"/>
              <a:t>Bounding box</a:t>
            </a:r>
            <a:r>
              <a:rPr lang="ko-KR" altLang="en-US" sz="2400" dirty="0" smtClean="0"/>
              <a:t>에 포함되는 가장자리의 </a:t>
            </a:r>
            <a:r>
              <a:rPr lang="en-US" altLang="ko-KR" sz="2400" dirty="0" smtClean="0"/>
              <a:t>noise</a:t>
            </a:r>
            <a:r>
              <a:rPr lang="ko-KR" altLang="en-US" sz="2400" dirty="0" smtClean="0"/>
              <a:t>를 제거하여 </a:t>
            </a:r>
            <a:r>
              <a:rPr lang="en-US" altLang="ko-KR" sz="2400" dirty="0" smtClean="0"/>
              <a:t>R-CNN</a:t>
            </a:r>
            <a:r>
              <a:rPr lang="ko-KR" altLang="en-US" sz="2400" dirty="0" smtClean="0"/>
              <a:t>을 다시 학습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b="1" dirty="0" smtClean="0"/>
              <a:t>→ 수작업 진행 예정</a:t>
            </a:r>
            <a:endParaRPr lang="en-US" altLang="ko-KR" sz="2400" b="1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향후 개선 방향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01" y="2025349"/>
            <a:ext cx="2879272" cy="28792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576" y="2025349"/>
            <a:ext cx="2879272" cy="289450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491053" y="3150626"/>
            <a:ext cx="957943" cy="643951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40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기존 연구의 문제점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55066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 smtClean="0"/>
              <a:t>CNN</a:t>
            </a:r>
            <a:r>
              <a:rPr lang="ko-KR" altLang="en-US" sz="2800" dirty="0" smtClean="0"/>
              <a:t>에 입력되는 이미지의 </a:t>
            </a:r>
            <a:r>
              <a:rPr lang="en-US" altLang="ko-KR" sz="2800" dirty="0" smtClean="0"/>
              <a:t>resize</a:t>
            </a:r>
            <a:r>
              <a:rPr lang="ko-KR" altLang="en-US" sz="2800" dirty="0" smtClean="0"/>
              <a:t> 예</a:t>
            </a:r>
            <a:endParaRPr lang="en-US" altLang="ko-KR" sz="2800" dirty="0" smtClean="0"/>
          </a:p>
          <a:p>
            <a:pPr lvl="1"/>
            <a:endParaRPr lang="en-US" altLang="ko-KR" sz="2800" dirty="0"/>
          </a:p>
          <a:p>
            <a:pPr lvl="1"/>
            <a:endParaRPr lang="en-US" altLang="ko-KR" sz="2800" dirty="0" smtClean="0"/>
          </a:p>
          <a:p>
            <a:pPr lvl="1"/>
            <a:endParaRPr lang="en-US" altLang="ko-KR" sz="2800" dirty="0"/>
          </a:p>
          <a:p>
            <a:pPr lvl="1"/>
            <a:endParaRPr lang="en-US" altLang="ko-KR" sz="2800" dirty="0" smtClean="0"/>
          </a:p>
          <a:p>
            <a:pPr marL="201168" lvl="1" indent="0">
              <a:buNone/>
            </a:pPr>
            <a:endParaRPr lang="en-US" altLang="ko-KR" sz="2800" dirty="0" smtClean="0"/>
          </a:p>
          <a:p>
            <a:pPr marL="201168" lvl="1" indent="0">
              <a:buNone/>
            </a:pPr>
            <a:endParaRPr lang="en-US" altLang="ko-KR" sz="2800" dirty="0"/>
          </a:p>
          <a:p>
            <a:pPr lvl="2"/>
            <a:r>
              <a:rPr lang="ko-KR" altLang="en-US" sz="2400" dirty="0" smtClean="0"/>
              <a:t>기존의 </a:t>
            </a:r>
            <a:r>
              <a:rPr lang="en-US" altLang="ko-KR" sz="2400" dirty="0"/>
              <a:t>CNN</a:t>
            </a:r>
            <a:r>
              <a:rPr lang="ko-KR" altLang="en-US" sz="2400" dirty="0"/>
              <a:t>을 이용해 </a:t>
            </a:r>
            <a:r>
              <a:rPr lang="en-US" altLang="ko-KR" sz="2400" dirty="0"/>
              <a:t>malware</a:t>
            </a:r>
            <a:r>
              <a:rPr lang="ko-KR" altLang="en-US" sz="2400" dirty="0"/>
              <a:t>를 판단하면 큰 크기의 </a:t>
            </a:r>
            <a:r>
              <a:rPr lang="en-US" altLang="ko-KR" sz="2400" dirty="0"/>
              <a:t>malware</a:t>
            </a:r>
            <a:r>
              <a:rPr lang="ko-KR" altLang="en-US" sz="2400" dirty="0"/>
              <a:t>의 특징 점들이 </a:t>
            </a:r>
            <a:r>
              <a:rPr lang="ko-KR" altLang="en-US" sz="2400" dirty="0" err="1"/>
              <a:t>뭉게</a:t>
            </a:r>
            <a:r>
              <a:rPr lang="ko-KR" altLang="en-US" sz="2400" dirty="0"/>
              <a:t> 지기 때문에 큰 크기의 파일은 판단하기 어려울 수 있는 문제점이 있다</a:t>
            </a:r>
            <a:r>
              <a:rPr lang="en-US" altLang="ko-KR" sz="2400" dirty="0"/>
              <a:t>.</a:t>
            </a:r>
          </a:p>
          <a:p>
            <a:pPr lvl="1"/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3051024"/>
            <a:ext cx="3590767" cy="10722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11" y="2742854"/>
            <a:ext cx="4812167" cy="168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기존 연구의 문제점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654126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 smtClean="0"/>
              <a:t>CNN</a:t>
            </a:r>
            <a:r>
              <a:rPr lang="ko-KR" altLang="en-US" sz="2800" dirty="0" smtClean="0"/>
              <a:t>을 이용한 악성코드 판단의 예</a:t>
            </a:r>
            <a:endParaRPr lang="en-US" altLang="ko-KR" sz="2800" dirty="0"/>
          </a:p>
          <a:p>
            <a:pPr lvl="1"/>
            <a:endParaRPr lang="en-US" altLang="ko-KR" sz="2800" dirty="0" smtClean="0"/>
          </a:p>
          <a:p>
            <a:pPr lvl="1"/>
            <a:endParaRPr lang="en-US" altLang="ko-KR" sz="2800" dirty="0"/>
          </a:p>
          <a:p>
            <a:pPr lvl="1"/>
            <a:endParaRPr lang="en-US" altLang="ko-KR" sz="2800" dirty="0" smtClean="0"/>
          </a:p>
          <a:p>
            <a:pPr marL="201168" lvl="1" indent="0">
              <a:buNone/>
            </a:pPr>
            <a:endParaRPr lang="en-US" altLang="ko-KR" sz="2800" dirty="0" smtClean="0"/>
          </a:p>
          <a:p>
            <a:pPr marL="201168" lvl="1" indent="0">
              <a:buNone/>
            </a:pPr>
            <a:endParaRPr lang="en-US" altLang="ko-KR" sz="2800" dirty="0"/>
          </a:p>
          <a:p>
            <a:pPr marL="201168" lvl="1" indent="0">
              <a:buNone/>
            </a:pPr>
            <a:endParaRPr lang="en-US" altLang="ko-KR" sz="2400" dirty="0" smtClean="0"/>
          </a:p>
          <a:p>
            <a:pPr lvl="2"/>
            <a:r>
              <a:rPr lang="en-US" altLang="ko-KR" sz="2400" dirty="0"/>
              <a:t>CNN</a:t>
            </a:r>
            <a:r>
              <a:rPr lang="ko-KR" altLang="en-US" sz="2400" dirty="0"/>
              <a:t>을 학습시켰을 때 </a:t>
            </a:r>
            <a:r>
              <a:rPr lang="en-US" altLang="ko-KR" sz="2400" dirty="0"/>
              <a:t>activation </a:t>
            </a:r>
            <a:r>
              <a:rPr lang="ko-KR" altLang="en-US" sz="2400" dirty="0"/>
              <a:t>되는 영역을 이용하여 </a:t>
            </a:r>
            <a:r>
              <a:rPr lang="en-US" altLang="ko-KR" sz="2400" dirty="0"/>
              <a:t>RCNN</a:t>
            </a:r>
            <a:r>
              <a:rPr lang="ko-KR" altLang="en-US" sz="2400" dirty="0"/>
              <a:t>을 학습시켜서 큰 크기 파일에서 여러</a:t>
            </a:r>
            <a:r>
              <a:rPr lang="en-US" altLang="ko-KR" sz="2400" dirty="0"/>
              <a:t>Malware</a:t>
            </a:r>
            <a:r>
              <a:rPr lang="ko-KR" altLang="en-US" sz="2400" dirty="0"/>
              <a:t> 영역을 </a:t>
            </a:r>
            <a:r>
              <a:rPr lang="en-US" altLang="ko-KR" sz="2400" dirty="0"/>
              <a:t>detect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115982" y="2288787"/>
            <a:ext cx="5537451" cy="2609634"/>
            <a:chOff x="2168264" y="2403087"/>
            <a:chExt cx="5537451" cy="260963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8264" y="2481494"/>
              <a:ext cx="2438400" cy="2438400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6736099" y="2403087"/>
              <a:ext cx="969616" cy="9696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 smtClean="0"/>
                <a:t>virus</a:t>
              </a:r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6736099" y="4043105"/>
              <a:ext cx="969616" cy="96961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2"/>
                  </a:solidFill>
                </a:rPr>
                <a:t>white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5129349" y="2994723"/>
              <a:ext cx="1799135" cy="1411942"/>
              <a:chOff x="5129349" y="3246183"/>
              <a:chExt cx="1799135" cy="1411942"/>
            </a:xfrm>
          </p:grpSpPr>
          <p:sp>
            <p:nvSpPr>
              <p:cNvPr id="5" name="왼쪽/위쪽 화살표 4"/>
              <p:cNvSpPr/>
              <p:nvPr/>
            </p:nvSpPr>
            <p:spPr>
              <a:xfrm rot="8100000">
                <a:off x="5516542" y="3246183"/>
                <a:ext cx="1411942" cy="1411942"/>
              </a:xfrm>
              <a:prstGeom prst="leftUpArrow">
                <a:avLst>
                  <a:gd name="adj1" fmla="val 23474"/>
                  <a:gd name="adj2" fmla="val 25000"/>
                  <a:gd name="adj3" fmla="val 2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5129349" y="3732591"/>
                <a:ext cx="779913" cy="469147"/>
                <a:chOff x="5129349" y="3732591"/>
                <a:chExt cx="779913" cy="469147"/>
              </a:xfrm>
            </p:grpSpPr>
            <p:sp>
              <p:nvSpPr>
                <p:cNvPr id="10" name="직사각형 9"/>
                <p:cNvSpPr/>
                <p:nvPr/>
              </p:nvSpPr>
              <p:spPr>
                <a:xfrm>
                  <a:off x="5129349" y="3732591"/>
                  <a:ext cx="590212" cy="4691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5319050" y="3744308"/>
                  <a:ext cx="590212" cy="44571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56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기존 연구의 </a:t>
            </a:r>
            <a:r>
              <a:rPr lang="ko-KR" altLang="en-US" b="1" dirty="0" smtClean="0"/>
              <a:t>문제점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해결 </a:t>
            </a:r>
            <a:r>
              <a:rPr lang="ko-KR" altLang="en-US" b="1" dirty="0" smtClean="0"/>
              <a:t>방안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950909"/>
          </a:xfrm>
        </p:spPr>
        <p:txBody>
          <a:bodyPr>
            <a:normAutofit/>
          </a:bodyPr>
          <a:lstStyle/>
          <a:p>
            <a:pPr lvl="1"/>
            <a:r>
              <a:rPr lang="ko-KR" altLang="en-US" sz="2400" dirty="0" smtClean="0"/>
              <a:t>악성코드와 일반 파일을 이미지화한 파일을 </a:t>
            </a:r>
            <a:r>
              <a:rPr lang="en-US" altLang="ko-KR" sz="2400" dirty="0" smtClean="0"/>
              <a:t>CAM(Class </a:t>
            </a:r>
            <a:r>
              <a:rPr lang="en-US" altLang="ko-KR" sz="2400" dirty="0"/>
              <a:t>Activation </a:t>
            </a:r>
            <a:r>
              <a:rPr lang="en-US" altLang="ko-KR" sz="2400" dirty="0" smtClean="0"/>
              <a:t>Mapping)</a:t>
            </a:r>
            <a:r>
              <a:rPr lang="ko-KR" altLang="en-US" sz="2400" dirty="0" smtClean="0"/>
              <a:t>을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이용해 활성화 영역을 학습하여 파일의 크기를 조정하지 않고 과 </a:t>
            </a:r>
            <a:r>
              <a:rPr lang="en-US" altLang="ko-KR" sz="2400" dirty="0" smtClean="0"/>
              <a:t>R-CNN</a:t>
            </a:r>
            <a:r>
              <a:rPr lang="ko-KR" altLang="en-US" sz="2400" dirty="0" smtClean="0"/>
              <a:t>을 통해 판단한다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400" dirty="0" smtClean="0"/>
              <a:t>또한 </a:t>
            </a:r>
            <a:r>
              <a:rPr lang="en-US" altLang="ko-KR" sz="2400" dirty="0" smtClean="0"/>
              <a:t>CAM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R-CNN</a:t>
            </a:r>
            <a:r>
              <a:rPr lang="ko-KR" altLang="en-US" sz="2400" dirty="0" smtClean="0"/>
              <a:t>을 이용하면 악성코드 동작 영역을 파악할 수 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236" y="3555570"/>
            <a:ext cx="2438400" cy="2438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90" y="3555570"/>
            <a:ext cx="2438400" cy="243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43890" y="599397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이진 파일 이미지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54236" y="599397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활성화 영역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64582" y="598580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R-CNN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582" y="355557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3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기존 연구의 문제점 </a:t>
            </a:r>
            <a:r>
              <a:rPr lang="en-US" altLang="ko-KR" b="1" dirty="0"/>
              <a:t>: </a:t>
            </a:r>
            <a:r>
              <a:rPr lang="ko-KR" altLang="en-US" b="1" dirty="0"/>
              <a:t>해결 방안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2800" dirty="0" smtClean="0"/>
              <a:t>CAM(Class Activation Mapping)</a:t>
            </a:r>
          </a:p>
          <a:p>
            <a:pPr lvl="2"/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1257525" y="5864610"/>
            <a:ext cx="9737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B. Zhou, A. Khosla et al., “Learning Deep Features for Discriminative Localization,” CVPR 2016.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392" y="2429048"/>
            <a:ext cx="74961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4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기존 연구의 문제점 </a:t>
            </a:r>
            <a:r>
              <a:rPr lang="en-US" altLang="ko-KR" b="1" dirty="0"/>
              <a:t>: </a:t>
            </a:r>
            <a:r>
              <a:rPr lang="ko-KR" altLang="en-US" b="1" dirty="0"/>
              <a:t>해결 방안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2800" dirty="0" smtClean="0"/>
              <a:t>CAM(Class Activation Mapping)</a:t>
            </a:r>
          </a:p>
          <a:p>
            <a:pPr lvl="2"/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1257525" y="5864610"/>
            <a:ext cx="9737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B. Zhou, A. Khosla et al., “Learning Deep Features for Discriminative Localization,” CVPR 2016.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92" y="2429048"/>
            <a:ext cx="7496175" cy="33813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83394" y="2977772"/>
            <a:ext cx="787899" cy="468089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8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기존 연구의 </a:t>
            </a:r>
            <a:r>
              <a:rPr lang="ko-KR" altLang="en-US" b="1" dirty="0" smtClean="0"/>
              <a:t>문제점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해결 </a:t>
            </a:r>
            <a:r>
              <a:rPr lang="ko-KR" altLang="en-US" b="1" dirty="0" smtClean="0"/>
              <a:t>방안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950909"/>
          </a:xfrm>
        </p:spPr>
        <p:txBody>
          <a:bodyPr>
            <a:normAutofit/>
          </a:bodyPr>
          <a:lstStyle/>
          <a:p>
            <a:pPr lvl="1"/>
            <a:r>
              <a:rPr lang="en-US" altLang="ko-KR" sz="2800" dirty="0" smtClean="0"/>
              <a:t>CAM(Class Activation Mapping)</a:t>
            </a:r>
          </a:p>
          <a:p>
            <a:pPr lvl="2"/>
            <a:r>
              <a:rPr lang="en-US" altLang="ko-KR" sz="2400" dirty="0" smtClean="0"/>
              <a:t>CAM</a:t>
            </a:r>
            <a:r>
              <a:rPr lang="ko-KR" altLang="en-US" sz="2400" dirty="0" smtClean="0"/>
              <a:t>은 이미지가 </a:t>
            </a:r>
            <a:r>
              <a:rPr lang="en-US" altLang="ko-KR" sz="2400" dirty="0" smtClean="0"/>
              <a:t>FC layer</a:t>
            </a:r>
            <a:r>
              <a:rPr lang="ko-KR" altLang="en-US" sz="2400" dirty="0" smtClean="0"/>
              <a:t>를 </a:t>
            </a:r>
            <a:r>
              <a:rPr lang="ko-KR" altLang="en-US" sz="2400" dirty="0" smtClean="0"/>
              <a:t>지나면서 특정 </a:t>
            </a:r>
            <a:r>
              <a:rPr lang="en-US" altLang="ko-KR" sz="2400" dirty="0" smtClean="0"/>
              <a:t>class</a:t>
            </a:r>
            <a:r>
              <a:rPr lang="ko-KR" altLang="en-US" sz="2400" dirty="0" smtClean="0"/>
              <a:t>에 대해 활성화 되는 영역을 보여준다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82" y="3358243"/>
            <a:ext cx="2438400" cy="2438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831" y="3358243"/>
            <a:ext cx="2438400" cy="243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1982" y="579664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이진 파일 이미지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78831" y="579664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Class </a:t>
            </a:r>
            <a:r>
              <a:rPr lang="ko-KR" altLang="en-US" dirty="0" smtClean="0"/>
              <a:t>활성화 영역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2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추억</Template>
  <TotalTime>8880</TotalTime>
  <Words>1120</Words>
  <Application>Microsoft Office PowerPoint</Application>
  <PresentationFormat>와이드스크린</PresentationFormat>
  <Paragraphs>417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추억</vt:lpstr>
      <vt:lpstr>Malware Detection</vt:lpstr>
      <vt:lpstr>차례</vt:lpstr>
      <vt:lpstr>목표</vt:lpstr>
      <vt:lpstr>기존 연구의 문제점</vt:lpstr>
      <vt:lpstr>기존 연구의 문제점</vt:lpstr>
      <vt:lpstr>기존 연구의 문제점 : 해결 방안</vt:lpstr>
      <vt:lpstr>기존 연구의 문제점 : 해결 방안</vt:lpstr>
      <vt:lpstr>기존 연구의 문제점 : 해결 방안</vt:lpstr>
      <vt:lpstr>기존 연구의 문제점 : 해결 방안</vt:lpstr>
      <vt:lpstr>기존 연구의 문제점 : 해결 방안</vt:lpstr>
      <vt:lpstr>Library</vt:lpstr>
      <vt:lpstr>Dataset</vt:lpstr>
      <vt:lpstr>Dataset</vt:lpstr>
      <vt:lpstr>Dataset</vt:lpstr>
      <vt:lpstr>Dataset</vt:lpstr>
      <vt:lpstr>Dataset</vt:lpstr>
      <vt:lpstr>Dataset</vt:lpstr>
      <vt:lpstr>Dataset</vt:lpstr>
      <vt:lpstr>시스템 구성도</vt:lpstr>
      <vt:lpstr>시스템 구성도</vt:lpstr>
      <vt:lpstr>시스템 구성도</vt:lpstr>
      <vt:lpstr>시스템 구성도</vt:lpstr>
      <vt:lpstr>시스템 구성도</vt:lpstr>
      <vt:lpstr>시스템 구성도</vt:lpstr>
      <vt:lpstr>시스템 구성도</vt:lpstr>
      <vt:lpstr>시스템 구성도</vt:lpstr>
      <vt:lpstr>성능</vt:lpstr>
      <vt:lpstr>성능</vt:lpstr>
      <vt:lpstr>성능</vt:lpstr>
      <vt:lpstr>성능 : 문제점 진단</vt:lpstr>
      <vt:lpstr>성능</vt:lpstr>
      <vt:lpstr>향후 개선 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JhSong</dc:creator>
  <cp:lastModifiedBy>송진하</cp:lastModifiedBy>
  <cp:revision>228</cp:revision>
  <dcterms:created xsi:type="dcterms:W3CDTF">2017-08-07T04:24:14Z</dcterms:created>
  <dcterms:modified xsi:type="dcterms:W3CDTF">2017-12-27T17:33:25Z</dcterms:modified>
</cp:coreProperties>
</file>